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4.jpg" ContentType="image/png"/>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0" r:id="rId3"/>
    <p:sldId id="265" r:id="rId4"/>
    <p:sldId id="267" r:id="rId5"/>
    <p:sldId id="268" r:id="rId6"/>
    <p:sldId id="274" r:id="rId7"/>
    <p:sldId id="275" r:id="rId8"/>
    <p:sldId id="276" r:id="rId9"/>
    <p:sldId id="270" r:id="rId10"/>
    <p:sldId id="278" r:id="rId11"/>
    <p:sldId id="271" r:id="rId12"/>
    <p:sldId id="279" r:id="rId13"/>
    <p:sldId id="280" r:id="rId14"/>
    <p:sldId id="281" r:id="rId15"/>
    <p:sldId id="282" r:id="rId16"/>
    <p:sldId id="272" r:id="rId17"/>
    <p:sldId id="284" r:id="rId18"/>
    <p:sldId id="283"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A952"/>
    <a:srgbClr val="FBBD06"/>
    <a:srgbClr val="E94236"/>
    <a:srgbClr val="4084F3"/>
    <a:srgbClr val="EAAE04"/>
    <a:srgbClr val="333333"/>
    <a:srgbClr val="FFFFFF"/>
    <a:srgbClr val="262626"/>
    <a:srgbClr val="4472C4"/>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6DCD3A-636C-4195-9EBF-CF10EBDCF31E}" v="354" dt="2021-09-30T01:29:16.4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showGuides="1">
      <p:cViewPr varScale="1">
        <p:scale>
          <a:sx n="88" d="100"/>
          <a:sy n="88" d="100"/>
        </p:scale>
        <p:origin x="264" y="120"/>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D7CEA4-2CA8-4623-84A0-A33AFB37733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363861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D7CEA4-2CA8-4623-84A0-A33AFB37733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54872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D7CEA4-2CA8-4623-84A0-A33AFB37733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30456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D7CEA4-2CA8-4623-84A0-A33AFB37733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3766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4D7CEA4-2CA8-4623-84A0-A33AFB37733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634849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D7CEA4-2CA8-4623-84A0-A33AFB377338}"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3157008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D7CEA4-2CA8-4623-84A0-A33AFB377338}" type="datetimeFigureOut">
              <a:rPr lang="en-US" smtClean="0"/>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33180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D7CEA4-2CA8-4623-84A0-A33AFB377338}" type="datetimeFigureOut">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81941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D7CEA4-2CA8-4623-84A0-A33AFB377338}" type="datetimeFigureOut">
              <a:rPr lang="en-US" smtClean="0"/>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265695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D7CEA4-2CA8-4623-84A0-A33AFB377338}"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3119721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D7CEA4-2CA8-4623-84A0-A33AFB377338}"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F46749-3C48-4FB2-90D4-C368240CAEC9}" type="slidenum">
              <a:rPr lang="en-US" smtClean="0"/>
              <a:t>‹#›</a:t>
            </a:fld>
            <a:endParaRPr lang="en-US"/>
          </a:p>
        </p:txBody>
      </p:sp>
    </p:spTree>
    <p:extLst>
      <p:ext uri="{BB962C8B-B14F-4D97-AF65-F5344CB8AC3E}">
        <p14:creationId xmlns:p14="http://schemas.microsoft.com/office/powerpoint/2010/main" val="30820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7CEA4-2CA8-4623-84A0-A33AFB377338}" type="datetimeFigureOut">
              <a:rPr lang="en-US" smtClean="0"/>
              <a:t>11/6/2023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F46749-3C48-4FB2-90D4-C368240CAEC9}" type="slidenum">
              <a:rPr lang="en-US" smtClean="0"/>
              <a:t>‹#›</a:t>
            </a:fld>
            <a:endParaRPr lang="en-US"/>
          </a:p>
        </p:txBody>
      </p:sp>
    </p:spTree>
    <p:extLst>
      <p:ext uri="{BB962C8B-B14F-4D97-AF65-F5344CB8AC3E}">
        <p14:creationId xmlns:p14="http://schemas.microsoft.com/office/powerpoint/2010/main" val="4164825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webp"/><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jpeg"/><Relationship Id="rId7" Type="http://schemas.openxmlformats.org/officeDocument/2006/relationships/image" Target="../media/image10.png"/><Relationship Id="rId12" Type="http://schemas.openxmlformats.org/officeDocument/2006/relationships/image" Target="../media/image1.gi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C1790065-1C52-47E9-ACF3-D929D38289BD}"/>
              </a:ext>
            </a:extLst>
          </p:cNvPr>
          <p:cNvPicPr>
            <a:picLocks noChangeAspect="1"/>
          </p:cNvPicPr>
          <p:nvPr/>
        </p:nvPicPr>
        <p:blipFill rotWithShape="1">
          <a:blip r:embed="rId2">
            <a:extLst>
              <a:ext uri="{28A0092B-C50C-407E-A947-70E740481C1C}">
                <a14:useLocalDpi xmlns:a14="http://schemas.microsoft.com/office/drawing/2010/main" val="0"/>
              </a:ext>
            </a:extLst>
          </a:blip>
          <a:srcRect b="23703"/>
          <a:stretch/>
        </p:blipFill>
        <p:spPr>
          <a:xfrm>
            <a:off x="3459997" y="464820"/>
            <a:ext cx="5272006" cy="2261582"/>
          </a:xfrm>
          <a:prstGeom prst="rect">
            <a:avLst/>
          </a:prstGeom>
        </p:spPr>
      </p:pic>
      <p:pic>
        <p:nvPicPr>
          <p:cNvPr id="15" name="Picture 14">
            <a:extLst>
              <a:ext uri="{FF2B5EF4-FFF2-40B4-BE49-F238E27FC236}">
                <a16:creationId xmlns:a16="http://schemas.microsoft.com/office/drawing/2014/main" id="{7EB8A6C2-CD78-4FCD-B9B0-B9853BC721B7}"/>
              </a:ext>
            </a:extLst>
          </p:cNvPr>
          <p:cNvPicPr>
            <a:picLocks noChangeAspect="1"/>
          </p:cNvPicPr>
          <p:nvPr/>
        </p:nvPicPr>
        <p:blipFill rotWithShape="1">
          <a:blip r:embed="rId3"/>
          <a:srcRect l="30000" t="36863" r="30294" b="53072"/>
          <a:stretch/>
        </p:blipFill>
        <p:spPr>
          <a:xfrm>
            <a:off x="3093294" y="2571479"/>
            <a:ext cx="6013786" cy="857521"/>
          </a:xfrm>
          <a:prstGeom prst="rect">
            <a:avLst/>
          </a:prstGeom>
        </p:spPr>
      </p:pic>
      <p:sp>
        <p:nvSpPr>
          <p:cNvPr id="16" name="TextBox 15">
            <a:extLst>
              <a:ext uri="{FF2B5EF4-FFF2-40B4-BE49-F238E27FC236}">
                <a16:creationId xmlns:a16="http://schemas.microsoft.com/office/drawing/2014/main" id="{C40435F5-2336-4A8A-812D-BE9B7D8D2394}"/>
              </a:ext>
            </a:extLst>
          </p:cNvPr>
          <p:cNvSpPr txBox="1"/>
          <p:nvPr/>
        </p:nvSpPr>
        <p:spPr>
          <a:xfrm>
            <a:off x="3663009" y="2815497"/>
            <a:ext cx="4865982" cy="523220"/>
          </a:xfrm>
          <a:prstGeom prst="rect">
            <a:avLst/>
          </a:prstGeom>
          <a:noFill/>
        </p:spPr>
        <p:txBody>
          <a:bodyPr wrap="square" rtlCol="0">
            <a:spAutoFit/>
          </a:bodyPr>
          <a:lstStyle/>
          <a:p>
            <a:r>
              <a:rPr lang="en-US" sz="1400" b="1" err="1" smtClean="0">
                <a:latin typeface="Arial" panose="020B0604020202020204" pitchFamily="34" charset="0"/>
                <a:cs typeface="Arial" panose="020B0604020202020204" pitchFamily="34" charset="0"/>
              </a:rPr>
              <a:t>Chào</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mừng</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các</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bạn</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đến</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với</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buổi</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thuyết</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trình</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của</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nhóm</a:t>
            </a:r>
            <a:r>
              <a:rPr lang="en-US" sz="1400" b="1" smtClean="0">
                <a:latin typeface="Arial" panose="020B0604020202020204" pitchFamily="34" charset="0"/>
                <a:cs typeface="Arial" panose="020B0604020202020204" pitchFamily="34" charset="0"/>
              </a:rPr>
              <a:t> </a:t>
            </a:r>
            <a:r>
              <a:rPr lang="en-US" sz="1400" b="1" err="1" smtClean="0">
                <a:latin typeface="Arial" panose="020B0604020202020204" pitchFamily="34" charset="0"/>
                <a:cs typeface="Arial" panose="020B0604020202020204" pitchFamily="34" charset="0"/>
              </a:rPr>
              <a:t>mình</a:t>
            </a:r>
            <a:endParaRPr lang="en-US" sz="1400" b="1">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987B657C-8EFC-4064-A15D-6B896331C0C6}"/>
              </a:ext>
            </a:extLst>
          </p:cNvPr>
          <p:cNvSpPr/>
          <p:nvPr/>
        </p:nvSpPr>
        <p:spPr>
          <a:xfrm>
            <a:off x="3996985" y="3518096"/>
            <a:ext cx="1951703" cy="440575"/>
          </a:xfrm>
          <a:prstGeom prst="roundRect">
            <a:avLst/>
          </a:prstGeom>
          <a:solidFill>
            <a:srgbClr val="E4E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34393C"/>
                </a:solidFill>
                <a:latin typeface="Arial" panose="020B0604020202020204" pitchFamily="34" charset="0"/>
                <a:cs typeface="Arial" panose="020B0604020202020204" pitchFamily="34" charset="0"/>
              </a:rPr>
              <a:t>Tìm kiếm Google</a:t>
            </a:r>
          </a:p>
        </p:txBody>
      </p:sp>
      <p:sp>
        <p:nvSpPr>
          <p:cNvPr id="9" name="Rectangle: Rounded Corners 8">
            <a:extLst>
              <a:ext uri="{FF2B5EF4-FFF2-40B4-BE49-F238E27FC236}">
                <a16:creationId xmlns:a16="http://schemas.microsoft.com/office/drawing/2014/main" id="{F0C9F78C-B86F-455B-B990-3C924443AE1A}"/>
              </a:ext>
            </a:extLst>
          </p:cNvPr>
          <p:cNvSpPr/>
          <p:nvPr/>
        </p:nvSpPr>
        <p:spPr>
          <a:xfrm>
            <a:off x="6096174" y="3518095"/>
            <a:ext cx="2620295" cy="440575"/>
          </a:xfrm>
          <a:prstGeom prst="roundRect">
            <a:avLst/>
          </a:prstGeom>
          <a:solidFill>
            <a:srgbClr val="E4E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34393C"/>
                </a:solidFill>
                <a:latin typeface="Arial" panose="020B0604020202020204" pitchFamily="34" charset="0"/>
                <a:cs typeface="Arial" panose="020B0604020202020204" pitchFamily="34" charset="0"/>
              </a:rPr>
              <a:t>Xem Trang đầu tiên tìm được</a:t>
            </a:r>
          </a:p>
        </p:txBody>
      </p:sp>
      <p:pic>
        <p:nvPicPr>
          <p:cNvPr id="3" name="Picture 2" descr="Shape, arrow&#10;&#10;Description automatically generated">
            <a:extLst>
              <a:ext uri="{FF2B5EF4-FFF2-40B4-BE49-F238E27FC236}">
                <a16:creationId xmlns:a16="http://schemas.microsoft.com/office/drawing/2014/main" id="{45666343-2CCF-4C94-9F38-477B19F3BD59}"/>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223" b="93899" l="6322" r="93966">
                        <a14:foregroundMark x1="6609" y1="8488" x2="6609" y2="8488"/>
                        <a14:foregroundMark x1="86207" y1="94164" x2="86207" y2="94164"/>
                        <a14:foregroundMark x1="50287" y1="41645" x2="65805" y2="57294"/>
                        <a14:foregroundMark x1="41092" y1="46950" x2="54598" y2="61804"/>
                        <a14:foregroundMark x1="93966" y1="89125" x2="93966" y2="89125"/>
                      </a14:backgroundRemoval>
                    </a14:imgEffect>
                  </a14:imgLayer>
                </a14:imgProps>
              </a:ext>
              <a:ext uri="{28A0092B-C50C-407E-A947-70E740481C1C}">
                <a14:useLocalDpi xmlns:a14="http://schemas.microsoft.com/office/drawing/2010/main" val="0"/>
              </a:ext>
            </a:extLst>
          </a:blip>
          <a:stretch>
            <a:fillRect/>
          </a:stretch>
        </p:blipFill>
        <p:spPr>
          <a:xfrm>
            <a:off x="10820192" y="7107219"/>
            <a:ext cx="320919" cy="347662"/>
          </a:xfrm>
          <a:prstGeom prst="rect">
            <a:avLst/>
          </a:prstGeom>
        </p:spPr>
      </p:pic>
    </p:spTree>
    <p:extLst>
      <p:ext uri="{BB962C8B-B14F-4D97-AF65-F5344CB8AC3E}">
        <p14:creationId xmlns:p14="http://schemas.microsoft.com/office/powerpoint/2010/main" val="5281138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4.07407E-6 L -0.41276 -0.47129 " pathEditMode="relative" rAng="0" ptsTypes="AA">
                                      <p:cBhvr>
                                        <p:cTn id="6" dur="1250" fill="hold"/>
                                        <p:tgtEl>
                                          <p:spTgt spid="3"/>
                                        </p:tgtEl>
                                        <p:attrNameLst>
                                          <p:attrName>ppt_x</p:attrName>
                                          <p:attrName>ppt_y</p:attrName>
                                        </p:attrNameLst>
                                      </p:cBhvr>
                                      <p:rCtr x="-20638" y="-23565"/>
                                    </p:animMotion>
                                  </p:childTnLst>
                                </p:cTn>
                              </p:par>
                            </p:childTnLst>
                          </p:cTn>
                        </p:par>
                        <p:par>
                          <p:cTn id="7" fill="hold">
                            <p:stCondLst>
                              <p:cond delay="1250"/>
                            </p:stCondLst>
                            <p:childTnLst>
                              <p:par>
                                <p:cTn id="8" presetID="1" presetClass="entr" presetSubtype="0" fill="hold" nodeType="afterEffect">
                                  <p:stCondLst>
                                    <p:cond delay="0"/>
                                  </p:stCondLst>
                                  <p:iterate type="lt">
                                    <p:tmAbs val="80"/>
                                  </p:iterate>
                                  <p:childTnLst>
                                    <p:set>
                                      <p:cBhvr>
                                        <p:cTn id="9"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a:extLst>
              <a:ext uri="{FF2B5EF4-FFF2-40B4-BE49-F238E27FC236}">
                <a16:creationId xmlns:a16="http://schemas.microsoft.com/office/drawing/2014/main" id="{F2D57CDC-04D2-40FD-979D-9CD218723264}"/>
              </a:ext>
            </a:extLst>
          </p:cNvPr>
          <p:cNvSpPr/>
          <p:nvPr/>
        </p:nvSpPr>
        <p:spPr>
          <a:xfrm>
            <a:off x="-23948" y="0"/>
            <a:ext cx="12204461" cy="685633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ADB8C300-3DC3-411E-86B6-D25DFB5CF252}"/>
              </a:ext>
            </a:extLst>
          </p:cNvPr>
          <p:cNvSpPr/>
          <p:nvPr/>
        </p:nvSpPr>
        <p:spPr>
          <a:xfrm>
            <a:off x="11639975" y="3365501"/>
            <a:ext cx="551930" cy="179069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BF3E3E4F-C4AB-4AF4-8ADD-463D71946B4D}"/>
              </a:ext>
            </a:extLst>
          </p:cNvPr>
          <p:cNvSpPr/>
          <p:nvPr/>
        </p:nvSpPr>
        <p:spPr>
          <a:xfrm>
            <a:off x="11628583" y="5156200"/>
            <a:ext cx="587270" cy="17001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a:off x="-23948" y="228839"/>
            <a:ext cx="11555537"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2: Chuẩn kết nối FireWire</a:t>
            </a:r>
            <a:endParaRPr lang="en-US" sz="3600">
              <a:solidFill>
                <a:schemeClr val="bg1"/>
              </a:solidFill>
              <a:latin typeface="Arial" panose="020B0604020202020204" pitchFamily="34" charset="0"/>
              <a:cs typeface="Arial" panose="020B0604020202020204" pitchFamily="34" charset="0"/>
            </a:endParaRPr>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1083962" y="4062265"/>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18" name="Hộp Văn bản 17">
            <a:extLst>
              <a:ext uri="{FF2B5EF4-FFF2-40B4-BE49-F238E27FC236}">
                <a16:creationId xmlns:a16="http://schemas.microsoft.com/office/drawing/2014/main" id="{BBD1F686-8464-4510-AC0A-AF054D9756C3}"/>
              </a:ext>
            </a:extLst>
          </p:cNvPr>
          <p:cNvSpPr txBox="1"/>
          <p:nvPr/>
        </p:nvSpPr>
        <p:spPr>
          <a:xfrm rot="16200000">
            <a:off x="11083963" y="5824297"/>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4</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10" name="TextBox 9"/>
          <p:cNvSpPr txBox="1"/>
          <p:nvPr/>
        </p:nvSpPr>
        <p:spPr>
          <a:xfrm>
            <a:off x="189740" y="1010195"/>
            <a:ext cx="11211077" cy="1323439"/>
          </a:xfrm>
          <a:prstGeom prst="rect">
            <a:avLst/>
          </a:prstGeom>
          <a:noFill/>
        </p:spPr>
        <p:txBody>
          <a:bodyPr wrap="square" rtlCol="0">
            <a:spAutoFit/>
          </a:bodyPr>
          <a:lstStyle/>
          <a:p>
            <a:r>
              <a:rPr lang="en-US" sz="2000" smtClean="0">
                <a:latin typeface="Arial" panose="020B0604020202020204" pitchFamily="34" charset="0"/>
                <a:cs typeface="Arial" panose="020B0604020202020204" pitchFamily="34" charset="0"/>
              </a:rPr>
              <a:t>Tính năng của FireWire: </a:t>
            </a:r>
            <a:r>
              <a:rPr lang="vi-VN" sz="2000"/>
              <a:t>Các thiết bị FireWire có thể </a:t>
            </a:r>
            <a:r>
              <a:rPr lang="vi-VN" sz="2000" b="1"/>
              <a:t>tạo một mạng ngang hàng</a:t>
            </a:r>
            <a:r>
              <a:rPr lang="vi-VN" sz="2000"/>
              <a:t> để giao tiếp. Khả năng này có nghĩa là chúng sẽ không sử dụng hết tài nguyên hệ thống như bộ nhớ máy tính, nhưng quan trọng hơn, nó có nghĩa là chúng có thể </a:t>
            </a:r>
            <a:r>
              <a:rPr lang="vi-VN" sz="2000" b="1"/>
              <a:t>được sử dụng để giao tiếp </a:t>
            </a:r>
            <a:r>
              <a:rPr lang="vi-VN" sz="2000"/>
              <a:t>với nhau mà không cần máy tính.</a:t>
            </a:r>
            <a:endParaRPr lang="en-US" sz="200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99" y="2864124"/>
            <a:ext cx="4077460" cy="2598382"/>
          </a:xfrm>
          <a:prstGeom prst="rect">
            <a:avLst/>
          </a:prstGeom>
        </p:spPr>
      </p:pic>
      <p:sp>
        <p:nvSpPr>
          <p:cNvPr id="13" name="TextBox 12"/>
          <p:cNvSpPr txBox="1"/>
          <p:nvPr/>
        </p:nvSpPr>
        <p:spPr>
          <a:xfrm>
            <a:off x="189740" y="2333634"/>
            <a:ext cx="11123528" cy="400110"/>
          </a:xfrm>
          <a:prstGeom prst="rect">
            <a:avLst/>
          </a:prstGeom>
          <a:noFill/>
        </p:spPr>
        <p:txBody>
          <a:bodyPr wrap="square" rtlCol="0">
            <a:spAutoFit/>
          </a:bodyPr>
          <a:lstStyle/>
          <a:p>
            <a:r>
              <a:rPr lang="en-US" sz="2000" smtClean="0">
                <a:latin typeface="Arial" panose="020B0604020202020204" pitchFamily="34" charset="0"/>
                <a:cs typeface="Arial" panose="020B0604020202020204" pitchFamily="34" charset="0"/>
              </a:rPr>
              <a:t>Các phiên bản FireWire</a:t>
            </a:r>
            <a:endParaRPr lang="en-US" sz="2000">
              <a:latin typeface="Arial" panose="020B0604020202020204" pitchFamily="34" charset="0"/>
              <a:cs typeface="Arial" panose="020B0604020202020204" pitchFamily="34" charset="0"/>
            </a:endParaRPr>
          </a:p>
        </p:txBody>
      </p:sp>
      <p:sp>
        <p:nvSpPr>
          <p:cNvPr id="3" name="TextBox 2"/>
          <p:cNvSpPr txBox="1"/>
          <p:nvPr/>
        </p:nvSpPr>
        <p:spPr>
          <a:xfrm>
            <a:off x="702499" y="5632953"/>
            <a:ext cx="4077460" cy="923330"/>
          </a:xfrm>
          <a:prstGeom prst="rect">
            <a:avLst/>
          </a:prstGeom>
          <a:noFill/>
        </p:spPr>
        <p:txBody>
          <a:bodyPr wrap="square" rtlCol="0">
            <a:spAutoFit/>
          </a:bodyPr>
          <a:lstStyle/>
          <a:p>
            <a:r>
              <a:rPr lang="en-US" smtClean="0">
                <a:latin typeface="Arial" panose="020B0604020202020204" pitchFamily="34" charset="0"/>
                <a:cs typeface="Arial" panose="020B0604020202020204" pitchFamily="34" charset="0"/>
              </a:rPr>
              <a:t>FireWire 400 sử dụng đầu nối 6 chân </a:t>
            </a:r>
            <a:r>
              <a:rPr lang="vi-VN">
                <a:latin typeface="Arial" panose="020B0604020202020204" pitchFamily="34" charset="0"/>
                <a:cs typeface="Arial" panose="020B0604020202020204" pitchFamily="34" charset="0"/>
              </a:rPr>
              <a:t>và có thể truyền dữ liệu ở tốc độ 100, 200 hoặc 400 </a:t>
            </a:r>
            <a:r>
              <a:rPr lang="vi-VN" smtClean="0">
                <a:latin typeface="Arial" panose="020B0604020202020204" pitchFamily="34" charset="0"/>
                <a:cs typeface="Arial" panose="020B0604020202020204" pitchFamily="34" charset="0"/>
              </a:rPr>
              <a:t>Mbps</a:t>
            </a:r>
            <a:r>
              <a:rPr lang="en-US" smtClean="0">
                <a:latin typeface="Arial" panose="020B0604020202020204" pitchFamily="34" charset="0"/>
                <a:cs typeface="Arial" panose="020B0604020202020204" pitchFamily="34" charset="0"/>
              </a:rPr>
              <a:t> dài tới 4,5 mét</a:t>
            </a:r>
            <a:endParaRPr lang="en-US">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450" y="2864124"/>
            <a:ext cx="4077460" cy="2598382"/>
          </a:xfrm>
          <a:prstGeom prst="rect">
            <a:avLst/>
          </a:prstGeom>
        </p:spPr>
      </p:pic>
      <p:sp>
        <p:nvSpPr>
          <p:cNvPr id="8" name="TextBox 7"/>
          <p:cNvSpPr txBox="1"/>
          <p:nvPr/>
        </p:nvSpPr>
        <p:spPr>
          <a:xfrm>
            <a:off x="6673450" y="5632953"/>
            <a:ext cx="4077460" cy="923330"/>
          </a:xfrm>
          <a:prstGeom prst="rect">
            <a:avLst/>
          </a:prstGeom>
          <a:noFill/>
        </p:spPr>
        <p:txBody>
          <a:bodyPr wrap="square" rtlCol="0">
            <a:spAutoFit/>
          </a:bodyPr>
          <a:lstStyle/>
          <a:p>
            <a:r>
              <a:rPr lang="en-US" smtClean="0">
                <a:latin typeface="Arial" panose="020B0604020202020204" pitchFamily="34" charset="0"/>
                <a:cs typeface="Arial" panose="020B0604020202020204" pitchFamily="34" charset="0"/>
              </a:rPr>
              <a:t>FireWire 800 </a:t>
            </a:r>
            <a:r>
              <a:rPr lang="en-US">
                <a:latin typeface="Arial" panose="020B0604020202020204" pitchFamily="34" charset="0"/>
                <a:cs typeface="Arial" panose="020B0604020202020204" pitchFamily="34" charset="0"/>
              </a:rPr>
              <a:t>hỗ trợ tốc độ truyền lên đến 800 Mbps trên dây cáp có chiều dài lên đến </a:t>
            </a:r>
            <a:r>
              <a:rPr lang="en-US" smtClean="0">
                <a:latin typeface="Arial" panose="020B0604020202020204" pitchFamily="34" charset="0"/>
                <a:cs typeface="Arial" panose="020B0604020202020204" pitchFamily="34" charset="0"/>
              </a:rPr>
              <a:t>100 mét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16148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8">
            <a:extLst>
              <a:ext uri="{FF2B5EF4-FFF2-40B4-BE49-F238E27FC236}">
                <a16:creationId xmlns:a16="http://schemas.microsoft.com/office/drawing/2014/main" id="{ADB8C300-3DC3-411E-86B6-D25DFB5CF252}"/>
              </a:ext>
            </a:extLst>
          </p:cNvPr>
          <p:cNvSpPr/>
          <p:nvPr/>
        </p:nvSpPr>
        <p:spPr>
          <a:xfrm>
            <a:off x="11487" y="0"/>
            <a:ext cx="12180418" cy="685632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BF3E3E4F-C4AB-4AF4-8ADD-463D71946B4D}"/>
              </a:ext>
            </a:extLst>
          </p:cNvPr>
          <p:cNvSpPr/>
          <p:nvPr/>
        </p:nvSpPr>
        <p:spPr>
          <a:xfrm>
            <a:off x="11628583" y="5156200"/>
            <a:ext cx="587270" cy="17001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a:off x="342071" y="365469"/>
            <a:ext cx="11286512"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3: Chuẩn kết nối HDMI</a:t>
            </a:r>
            <a:endParaRPr lang="en-US" sz="3600">
              <a:solidFill>
                <a:schemeClr val="bg1"/>
              </a:solidFill>
              <a:latin typeface="Arial" panose="020B0604020202020204" pitchFamily="34" charset="0"/>
              <a:cs typeface="Arial" panose="020B0604020202020204" pitchFamily="34" charset="0"/>
            </a:endParaRPr>
          </a:p>
        </p:txBody>
      </p:sp>
      <p:sp>
        <p:nvSpPr>
          <p:cNvPr id="18" name="Hộp Văn bản 17">
            <a:extLst>
              <a:ext uri="{FF2B5EF4-FFF2-40B4-BE49-F238E27FC236}">
                <a16:creationId xmlns:a16="http://schemas.microsoft.com/office/drawing/2014/main" id="{BBD1F686-8464-4510-AC0A-AF054D9756C3}"/>
              </a:ext>
            </a:extLst>
          </p:cNvPr>
          <p:cNvSpPr txBox="1"/>
          <p:nvPr/>
        </p:nvSpPr>
        <p:spPr>
          <a:xfrm rot="16200000">
            <a:off x="11083963" y="5824297"/>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4</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1543177"/>
            <a:ext cx="540538" cy="182232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2270096"/>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3" name="TextBox 2"/>
          <p:cNvSpPr txBox="1"/>
          <p:nvPr/>
        </p:nvSpPr>
        <p:spPr>
          <a:xfrm>
            <a:off x="327205" y="1149158"/>
            <a:ext cx="11257335" cy="1015663"/>
          </a:xfrm>
          <a:prstGeom prst="rect">
            <a:avLst/>
          </a:prstGeom>
          <a:noFill/>
        </p:spPr>
        <p:txBody>
          <a:bodyPr wrap="square" rtlCol="0">
            <a:spAutoFit/>
          </a:bodyPr>
          <a:lstStyle/>
          <a:p>
            <a:r>
              <a:rPr lang="en-US" sz="2000" smtClean="0">
                <a:latin typeface="Arial" panose="020B0604020202020204" pitchFamily="34" charset="0"/>
                <a:cs typeface="Arial" panose="020B0604020202020204" pitchFamily="34" charset="0"/>
              </a:rPr>
              <a:t>Khái niệm về HDMI : </a:t>
            </a:r>
            <a:r>
              <a:rPr lang="vi-VN" sz="2000" smtClean="0">
                <a:latin typeface="Arial" panose="020B0604020202020204" pitchFamily="34" charset="0"/>
                <a:cs typeface="Arial" panose="020B0604020202020204" pitchFamily="34" charset="0"/>
              </a:rPr>
              <a:t>HDMI </a:t>
            </a:r>
            <a:r>
              <a:rPr lang="vi-VN" sz="2000">
                <a:latin typeface="Arial" panose="020B0604020202020204" pitchFamily="34" charset="0"/>
                <a:cs typeface="Arial" panose="020B0604020202020204" pitchFamily="34" charset="0"/>
              </a:rPr>
              <a:t>là một </a:t>
            </a:r>
            <a:r>
              <a:rPr lang="vi-VN" sz="2000" b="1">
                <a:latin typeface="Arial" panose="020B0604020202020204" pitchFamily="34" charset="0"/>
                <a:cs typeface="Arial" panose="020B0604020202020204" pitchFamily="34" charset="0"/>
              </a:rPr>
              <a:t>chuẩn kết nối truyền tải dữ liệu </a:t>
            </a:r>
            <a:r>
              <a:rPr lang="vi-VN" sz="2000">
                <a:latin typeface="Arial" panose="020B0604020202020204" pitchFamily="34" charset="0"/>
                <a:cs typeface="Arial" panose="020B0604020202020204" pitchFamily="34" charset="0"/>
              </a:rPr>
              <a:t>hình ảnh, âm thanh từ thiết bị này sang thiết bị kia nhưng không làm giảm chất lượng. Đây là cổng kết nối phổ biến, tiện lợi được trang bị trên hầu hết tất cả các dòng</a:t>
            </a:r>
            <a:r>
              <a:rPr lang="vi-VN" sz="2000" b="1">
                <a:latin typeface="Arial" panose="020B0604020202020204" pitchFamily="34" charset="0"/>
                <a:cs typeface="Arial" panose="020B0604020202020204" pitchFamily="34" charset="0"/>
              </a:rPr>
              <a:t> laptop</a:t>
            </a:r>
            <a:r>
              <a:rPr lang="vi-VN" sz="2000">
                <a:latin typeface="Arial" panose="020B0604020202020204" pitchFamily="34" charset="0"/>
                <a:cs typeface="Arial" panose="020B0604020202020204" pitchFamily="34" charset="0"/>
              </a:rPr>
              <a:t>, </a:t>
            </a:r>
            <a:r>
              <a:rPr lang="vi-VN" sz="2000" b="1">
                <a:latin typeface="Arial" panose="020B0604020202020204" pitchFamily="34" charset="0"/>
                <a:cs typeface="Arial" panose="020B0604020202020204" pitchFamily="34" charset="0"/>
              </a:rPr>
              <a:t>màn hình</a:t>
            </a:r>
            <a:r>
              <a:rPr lang="vi-VN" sz="2000">
                <a:latin typeface="Arial" panose="020B0604020202020204" pitchFamily="34" charset="0"/>
                <a:cs typeface="Arial" panose="020B0604020202020204" pitchFamily="34" charset="0"/>
              </a:rPr>
              <a:t>, </a:t>
            </a:r>
            <a:r>
              <a:rPr lang="vi-VN" sz="2000" b="1">
                <a:latin typeface="Arial" panose="020B0604020202020204" pitchFamily="34" charset="0"/>
                <a:cs typeface="Arial" panose="020B0604020202020204" pitchFamily="34" charset="0"/>
              </a:rPr>
              <a:t>tivi</a:t>
            </a:r>
            <a:r>
              <a:rPr lang="vi-VN" sz="2000" smtClean="0">
                <a:latin typeface="Arial" panose="020B0604020202020204" pitchFamily="34" charset="0"/>
                <a:cs typeface="Arial" panose="020B0604020202020204" pitchFamily="34" charset="0"/>
              </a:rPr>
              <a:t>,</a:t>
            </a:r>
            <a:r>
              <a:rPr lang="en-US" sz="2000" smtClean="0">
                <a:latin typeface="Arial" panose="020B0604020202020204" pitchFamily="34" charset="0"/>
                <a:cs typeface="Arial" panose="020B0604020202020204" pitchFamily="34" charset="0"/>
              </a:rPr>
              <a:t> </a:t>
            </a:r>
            <a:r>
              <a:rPr lang="vi-VN" sz="2000" smtClean="0">
                <a:latin typeface="Arial" panose="020B0604020202020204" pitchFamily="34" charset="0"/>
                <a:cs typeface="Arial" panose="020B0604020202020204" pitchFamily="34" charset="0"/>
              </a:rPr>
              <a:t>...</a:t>
            </a:r>
            <a:endParaRPr lang="vi-VN" sz="200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844" y="2470151"/>
            <a:ext cx="4632961" cy="2799541"/>
          </a:xfrm>
          <a:prstGeom prst="rect">
            <a:avLst/>
          </a:prstGeom>
        </p:spPr>
      </p:pic>
      <p:sp>
        <p:nvSpPr>
          <p:cNvPr id="8" name="TextBox 7"/>
          <p:cNvSpPr txBox="1"/>
          <p:nvPr/>
        </p:nvSpPr>
        <p:spPr>
          <a:xfrm>
            <a:off x="5027383" y="5658592"/>
            <a:ext cx="1915885" cy="430887"/>
          </a:xfrm>
          <a:prstGeom prst="rect">
            <a:avLst/>
          </a:prstGeom>
          <a:noFill/>
        </p:spPr>
        <p:txBody>
          <a:bodyPr wrap="square" rtlCol="0">
            <a:spAutoFit/>
          </a:bodyPr>
          <a:lstStyle/>
          <a:p>
            <a:pPr algn="ctr"/>
            <a:r>
              <a:rPr lang="en-US" sz="2200" b="1" smtClean="0">
                <a:latin typeface="Arial" panose="020B0604020202020204" pitchFamily="34" charset="0"/>
                <a:cs typeface="Arial" panose="020B0604020202020204" pitchFamily="34" charset="0"/>
              </a:rPr>
              <a:t>HDMI là gì ?</a:t>
            </a:r>
            <a:endParaRPr lang="en-US" sz="22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59330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8">
            <a:extLst>
              <a:ext uri="{FF2B5EF4-FFF2-40B4-BE49-F238E27FC236}">
                <a16:creationId xmlns:a16="http://schemas.microsoft.com/office/drawing/2014/main" id="{ADB8C300-3DC3-411E-86B6-D25DFB5CF252}"/>
              </a:ext>
            </a:extLst>
          </p:cNvPr>
          <p:cNvSpPr/>
          <p:nvPr/>
        </p:nvSpPr>
        <p:spPr>
          <a:xfrm>
            <a:off x="11487" y="0"/>
            <a:ext cx="12180418" cy="685632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BF3E3E4F-C4AB-4AF4-8ADD-463D71946B4D}"/>
              </a:ext>
            </a:extLst>
          </p:cNvPr>
          <p:cNvSpPr/>
          <p:nvPr/>
        </p:nvSpPr>
        <p:spPr>
          <a:xfrm>
            <a:off x="11628583" y="5156200"/>
            <a:ext cx="587270" cy="17001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a:off x="342071" y="365469"/>
            <a:ext cx="11286512"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3: Chuẩn kết nối HDMI</a:t>
            </a:r>
            <a:endParaRPr lang="en-US" sz="3600">
              <a:solidFill>
                <a:schemeClr val="bg1"/>
              </a:solidFill>
              <a:latin typeface="Arial" panose="020B0604020202020204" pitchFamily="34" charset="0"/>
              <a:cs typeface="Arial" panose="020B0604020202020204" pitchFamily="34" charset="0"/>
            </a:endParaRPr>
          </a:p>
        </p:txBody>
      </p:sp>
      <p:sp>
        <p:nvSpPr>
          <p:cNvPr id="18" name="Hộp Văn bản 17">
            <a:extLst>
              <a:ext uri="{FF2B5EF4-FFF2-40B4-BE49-F238E27FC236}">
                <a16:creationId xmlns:a16="http://schemas.microsoft.com/office/drawing/2014/main" id="{BBD1F686-8464-4510-AC0A-AF054D9756C3}"/>
              </a:ext>
            </a:extLst>
          </p:cNvPr>
          <p:cNvSpPr txBox="1"/>
          <p:nvPr/>
        </p:nvSpPr>
        <p:spPr>
          <a:xfrm rot="16200000">
            <a:off x="11083963" y="5824297"/>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4</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1543177"/>
            <a:ext cx="540538" cy="182232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2270096"/>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3" name="TextBox 2"/>
          <p:cNvSpPr txBox="1"/>
          <p:nvPr/>
        </p:nvSpPr>
        <p:spPr>
          <a:xfrm>
            <a:off x="182475" y="1144168"/>
            <a:ext cx="11286512" cy="1015663"/>
          </a:xfrm>
          <a:prstGeom prst="rect">
            <a:avLst/>
          </a:prstGeom>
          <a:noFill/>
        </p:spPr>
        <p:txBody>
          <a:bodyPr wrap="square" rtlCol="0">
            <a:spAutoFit/>
          </a:bodyPr>
          <a:lstStyle/>
          <a:p>
            <a:r>
              <a:rPr lang="en-US" sz="2000" smtClean="0">
                <a:latin typeface="Arial" panose="020B0604020202020204" pitchFamily="34" charset="0"/>
                <a:cs typeface="Arial" panose="020B0604020202020204" pitchFamily="34" charset="0"/>
              </a:rPr>
              <a:t>Cấu tạo của HDMI : Đầu </a:t>
            </a:r>
            <a:r>
              <a:rPr lang="en-US" sz="2000">
                <a:latin typeface="Arial" panose="020B0604020202020204" pitchFamily="34" charset="0"/>
                <a:cs typeface="Arial" panose="020B0604020202020204" pitchFamily="34" charset="0"/>
              </a:rPr>
              <a:t>cáp HDMI có cấu tạo gồm 19 chân nhỏ, mỗi chân sẽ đảm nhiệm một nhiệm vụ riêng đồng thời mỗi cái cũng sẽ tuân thủ một nguyên tắc truyền tải nhất định khi hoạt động.</a:t>
            </a:r>
            <a:endParaRPr lang="vi-VN" sz="200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76" y="2454339"/>
            <a:ext cx="5992239" cy="3476820"/>
          </a:xfrm>
          <a:prstGeom prst="rect">
            <a:avLst/>
          </a:prstGeom>
        </p:spPr>
      </p:pic>
      <p:sp>
        <p:nvSpPr>
          <p:cNvPr id="10" name="TextBox 9"/>
          <p:cNvSpPr txBox="1"/>
          <p:nvPr/>
        </p:nvSpPr>
        <p:spPr>
          <a:xfrm>
            <a:off x="2857590" y="6130934"/>
            <a:ext cx="6278879" cy="430887"/>
          </a:xfrm>
          <a:prstGeom prst="rect">
            <a:avLst/>
          </a:prstGeom>
          <a:noFill/>
        </p:spPr>
        <p:txBody>
          <a:bodyPr wrap="square" rtlCol="0">
            <a:spAutoFit/>
          </a:bodyPr>
          <a:lstStyle/>
          <a:p>
            <a:pPr algn="ctr"/>
            <a:r>
              <a:rPr lang="en-US" sz="2200">
                <a:latin typeface="Arial" panose="020B0604020202020204" pitchFamily="34" charset="0"/>
                <a:cs typeface="Arial" panose="020B0604020202020204" pitchFamily="34" charset="0"/>
              </a:rPr>
              <a:t>Cấu tạo đầu cáp </a:t>
            </a:r>
            <a:r>
              <a:rPr lang="en-US" sz="2200" smtClean="0">
                <a:latin typeface="Arial" panose="020B0604020202020204" pitchFamily="34" charset="0"/>
                <a:cs typeface="Arial" panose="020B0604020202020204" pitchFamily="34" charset="0"/>
              </a:rPr>
              <a:t>HDMI</a:t>
            </a: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788278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8">
            <a:extLst>
              <a:ext uri="{FF2B5EF4-FFF2-40B4-BE49-F238E27FC236}">
                <a16:creationId xmlns:a16="http://schemas.microsoft.com/office/drawing/2014/main" id="{ADB8C300-3DC3-411E-86B6-D25DFB5CF252}"/>
              </a:ext>
            </a:extLst>
          </p:cNvPr>
          <p:cNvSpPr/>
          <p:nvPr/>
        </p:nvSpPr>
        <p:spPr>
          <a:xfrm>
            <a:off x="11487" y="0"/>
            <a:ext cx="12180418" cy="685632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BF3E3E4F-C4AB-4AF4-8ADD-463D71946B4D}"/>
              </a:ext>
            </a:extLst>
          </p:cNvPr>
          <p:cNvSpPr/>
          <p:nvPr/>
        </p:nvSpPr>
        <p:spPr>
          <a:xfrm>
            <a:off x="11628583" y="5156200"/>
            <a:ext cx="587270" cy="17001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a:off x="342071" y="365469"/>
            <a:ext cx="11286512"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3: Chuẩn kết nối HDMI</a:t>
            </a:r>
            <a:endParaRPr lang="en-US" sz="3600">
              <a:solidFill>
                <a:schemeClr val="bg1"/>
              </a:solidFill>
              <a:latin typeface="Arial" panose="020B0604020202020204" pitchFamily="34" charset="0"/>
              <a:cs typeface="Arial" panose="020B0604020202020204" pitchFamily="34" charset="0"/>
            </a:endParaRPr>
          </a:p>
        </p:txBody>
      </p:sp>
      <p:sp>
        <p:nvSpPr>
          <p:cNvPr id="18" name="Hộp Văn bản 17">
            <a:extLst>
              <a:ext uri="{FF2B5EF4-FFF2-40B4-BE49-F238E27FC236}">
                <a16:creationId xmlns:a16="http://schemas.microsoft.com/office/drawing/2014/main" id="{BBD1F686-8464-4510-AC0A-AF054D9756C3}"/>
              </a:ext>
            </a:extLst>
          </p:cNvPr>
          <p:cNvSpPr txBox="1"/>
          <p:nvPr/>
        </p:nvSpPr>
        <p:spPr>
          <a:xfrm rot="16200000">
            <a:off x="11083963" y="5824297"/>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4</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1543177"/>
            <a:ext cx="540538" cy="182232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2270096"/>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3" name="TextBox 2"/>
          <p:cNvSpPr txBox="1"/>
          <p:nvPr/>
        </p:nvSpPr>
        <p:spPr>
          <a:xfrm>
            <a:off x="306731" y="1011800"/>
            <a:ext cx="11245943" cy="1107996"/>
          </a:xfrm>
          <a:prstGeom prst="rect">
            <a:avLst/>
          </a:prstGeom>
          <a:noFill/>
        </p:spPr>
        <p:txBody>
          <a:bodyPr wrap="square" rtlCol="0">
            <a:spAutoFit/>
          </a:bodyPr>
          <a:lstStyle/>
          <a:p>
            <a:r>
              <a:rPr lang="en-US" sz="2200" smtClean="0">
                <a:latin typeface="Arial" panose="020B0604020202020204" pitchFamily="34" charset="0"/>
                <a:cs typeface="Arial" panose="020B0604020202020204" pitchFamily="34" charset="0"/>
              </a:rPr>
              <a:t>Các loại HDMI: </a:t>
            </a:r>
          </a:p>
          <a:p>
            <a:endParaRPr lang="en-US" sz="220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smtClean="0">
                <a:latin typeface="Arial" panose="020B0604020202020204" pitchFamily="34" charset="0"/>
                <a:cs typeface="Arial" panose="020B0604020202020204" pitchFamily="34" charset="0"/>
              </a:rPr>
              <a:t>Theo tốc độ kết nối </a:t>
            </a:r>
          </a:p>
        </p:txBody>
      </p:sp>
      <p:sp>
        <p:nvSpPr>
          <p:cNvPr id="6" name="TextBox 5"/>
          <p:cNvSpPr txBox="1"/>
          <p:nvPr/>
        </p:nvSpPr>
        <p:spPr>
          <a:xfrm>
            <a:off x="0" y="2340132"/>
            <a:ext cx="2471303" cy="877163"/>
          </a:xfrm>
          <a:prstGeom prst="rect">
            <a:avLst/>
          </a:prstGeom>
          <a:noFill/>
        </p:spPr>
        <p:txBody>
          <a:bodyPr wrap="square" rtlCol="0">
            <a:spAutoFit/>
          </a:bodyPr>
          <a:lstStyle/>
          <a:p>
            <a:r>
              <a:rPr lang="en-US" sz="1700">
                <a:latin typeface="Arial" panose="020B0604020202020204" pitchFamily="34" charset="0"/>
                <a:cs typeface="Arial" panose="020B0604020202020204" pitchFamily="34" charset="0"/>
              </a:rPr>
              <a:t>Cáp</a:t>
            </a:r>
            <a:r>
              <a:rPr lang="en-US" sz="1700" b="1">
                <a:latin typeface="Arial" panose="020B0604020202020204" pitchFamily="34" charset="0"/>
                <a:cs typeface="Arial" panose="020B0604020202020204" pitchFamily="34" charset="0"/>
              </a:rPr>
              <a:t> HDMI tiêu </a:t>
            </a:r>
            <a:r>
              <a:rPr lang="en-US" sz="1700" b="1" smtClean="0">
                <a:latin typeface="Arial" panose="020B0604020202020204" pitchFamily="34" charset="0"/>
                <a:cs typeface="Arial" panose="020B0604020202020204" pitchFamily="34" charset="0"/>
              </a:rPr>
              <a:t>chuẩn</a:t>
            </a:r>
            <a:r>
              <a:rPr lang="en-US" sz="1700" smtClean="0">
                <a:latin typeface="Arial" panose="020B0604020202020204" pitchFamily="34" charset="0"/>
                <a:cs typeface="Arial" panose="020B0604020202020204" pitchFamily="34" charset="0"/>
              </a:rPr>
              <a:t>: chỉ </a:t>
            </a:r>
            <a:r>
              <a:rPr lang="en-US" sz="1700">
                <a:latin typeface="Arial" panose="020B0604020202020204" pitchFamily="34" charset="0"/>
                <a:cs typeface="Arial" panose="020B0604020202020204" pitchFamily="34" charset="0"/>
              </a:rPr>
              <a:t>hỗ trợ tới độ phân giải mức 1080i/60Hz.</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731" y="3769551"/>
            <a:ext cx="4171405" cy="2307862"/>
          </a:xfrm>
          <a:prstGeom prst="rect">
            <a:avLst/>
          </a:prstGeom>
        </p:spPr>
      </p:pic>
      <p:sp>
        <p:nvSpPr>
          <p:cNvPr id="11" name="TextBox 10"/>
          <p:cNvSpPr txBox="1"/>
          <p:nvPr/>
        </p:nvSpPr>
        <p:spPr>
          <a:xfrm>
            <a:off x="2562073" y="2307400"/>
            <a:ext cx="2299911" cy="1400383"/>
          </a:xfrm>
          <a:prstGeom prst="rect">
            <a:avLst/>
          </a:prstGeom>
          <a:noFill/>
        </p:spPr>
        <p:txBody>
          <a:bodyPr wrap="square" rtlCol="0">
            <a:spAutoFit/>
          </a:bodyPr>
          <a:lstStyle/>
          <a:p>
            <a:r>
              <a:rPr lang="en-US" sz="1700">
                <a:latin typeface="Arial" panose="020B0604020202020204" pitchFamily="34" charset="0"/>
                <a:cs typeface="Arial" panose="020B0604020202020204" pitchFamily="34" charset="0"/>
              </a:rPr>
              <a:t> Cáp </a:t>
            </a:r>
            <a:r>
              <a:rPr lang="en-US" sz="1700" b="1">
                <a:latin typeface="Arial" panose="020B0604020202020204" pitchFamily="34" charset="0"/>
                <a:cs typeface="Arial" panose="020B0604020202020204" pitchFamily="34" charset="0"/>
              </a:rPr>
              <a:t>HDMI tốc độ </a:t>
            </a:r>
            <a:r>
              <a:rPr lang="en-US" sz="1700" b="1" smtClean="0">
                <a:latin typeface="Arial" panose="020B0604020202020204" pitchFamily="34" charset="0"/>
                <a:cs typeface="Arial" panose="020B0604020202020204" pitchFamily="34" charset="0"/>
              </a:rPr>
              <a:t>cao</a:t>
            </a:r>
            <a:r>
              <a:rPr lang="en-US" sz="1700">
                <a:latin typeface="Arial" panose="020B0604020202020204" pitchFamily="34" charset="0"/>
                <a:cs typeface="Arial" panose="020B0604020202020204" pitchFamily="34" charset="0"/>
              </a:rPr>
              <a:t>:</a:t>
            </a:r>
            <a:r>
              <a:rPr lang="en-US" sz="1700" smtClean="0">
                <a:latin typeface="Arial" panose="020B0604020202020204" pitchFamily="34" charset="0"/>
                <a:cs typeface="Arial" panose="020B0604020202020204" pitchFamily="34" charset="0"/>
              </a:rPr>
              <a:t> </a:t>
            </a:r>
            <a:r>
              <a:rPr lang="en-US" sz="1700">
                <a:latin typeface="Arial" panose="020B0604020202020204" pitchFamily="34" charset="0"/>
                <a:cs typeface="Arial" panose="020B0604020202020204" pitchFamily="34" charset="0"/>
              </a:rPr>
              <a:t>hỗ trợ độ phân giải lên đến 1080p, tính năng Deep Color, định dạng </a:t>
            </a:r>
            <a:r>
              <a:rPr lang="en-US" sz="1700" smtClean="0">
                <a:latin typeface="Arial" panose="020B0604020202020204" pitchFamily="34" charset="0"/>
                <a:cs typeface="Arial" panose="020B0604020202020204" pitchFamily="34" charset="0"/>
              </a:rPr>
              <a:t>3D.</a:t>
            </a:r>
            <a:endParaRPr lang="en-US" sz="1700">
              <a:latin typeface="Arial" panose="020B0604020202020204" pitchFamily="34" charset="0"/>
              <a:cs typeface="Arial" panose="020B0604020202020204" pitchFamily="34" charset="0"/>
            </a:endParaRPr>
          </a:p>
        </p:txBody>
      </p:sp>
      <p:sp>
        <p:nvSpPr>
          <p:cNvPr id="12" name="TextBox 11"/>
          <p:cNvSpPr txBox="1"/>
          <p:nvPr/>
        </p:nvSpPr>
        <p:spPr>
          <a:xfrm>
            <a:off x="4949285" y="2307400"/>
            <a:ext cx="2372358" cy="1138773"/>
          </a:xfrm>
          <a:prstGeom prst="rect">
            <a:avLst/>
          </a:prstGeom>
          <a:noFill/>
        </p:spPr>
        <p:txBody>
          <a:bodyPr wrap="square" rtlCol="0">
            <a:spAutoFit/>
          </a:bodyPr>
          <a:lstStyle/>
          <a:p>
            <a:r>
              <a:rPr lang="vi-VN" sz="1700"/>
              <a:t>Cáp </a:t>
            </a:r>
            <a:r>
              <a:rPr lang="vi-VN" sz="1700" b="1"/>
              <a:t>HDMI chuẩn có </a:t>
            </a:r>
            <a:r>
              <a:rPr lang="vi-VN" sz="1700" b="1" smtClean="0"/>
              <a:t>Ethernet</a:t>
            </a:r>
            <a:r>
              <a:rPr lang="en-US" sz="1700" b="1"/>
              <a:t>:</a:t>
            </a:r>
            <a:r>
              <a:rPr lang="vi-VN" sz="1700" smtClean="0"/>
              <a:t> </a:t>
            </a:r>
            <a:r>
              <a:rPr lang="vi-VN" sz="1700"/>
              <a:t>giống cáp HDMI chuẩn nhưng có thêm đường Ethernet.</a:t>
            </a:r>
            <a:endParaRPr lang="en-US" sz="1700"/>
          </a:p>
        </p:txBody>
      </p:sp>
      <p:sp>
        <p:nvSpPr>
          <p:cNvPr id="13" name="TextBox 12"/>
          <p:cNvSpPr txBox="1"/>
          <p:nvPr/>
        </p:nvSpPr>
        <p:spPr>
          <a:xfrm>
            <a:off x="8130178" y="2453847"/>
            <a:ext cx="2532225" cy="1138773"/>
          </a:xfrm>
          <a:prstGeom prst="rect">
            <a:avLst/>
          </a:prstGeom>
          <a:noFill/>
        </p:spPr>
        <p:txBody>
          <a:bodyPr wrap="square" rtlCol="0">
            <a:spAutoFit/>
          </a:bodyPr>
          <a:lstStyle/>
          <a:p>
            <a:r>
              <a:rPr lang="vi-VN" sz="1700"/>
              <a:t>Cáp </a:t>
            </a:r>
            <a:r>
              <a:rPr lang="vi-VN" sz="1700" b="1"/>
              <a:t>HDMI </a:t>
            </a:r>
            <a:r>
              <a:rPr lang="vi-VN" sz="1700" b="1" smtClean="0"/>
              <a:t>Automotive</a:t>
            </a:r>
            <a:r>
              <a:rPr lang="en-US" sz="1700"/>
              <a:t>:</a:t>
            </a:r>
            <a:r>
              <a:rPr lang="vi-VN" sz="1700" smtClean="0"/>
              <a:t> </a:t>
            </a:r>
            <a:r>
              <a:rPr lang="vi-VN" sz="1700"/>
              <a:t>hỗ trợ kết nối thiết bị phát HDMI với thiết bị HDMI trong xe hơi.</a:t>
            </a:r>
            <a:endParaRPr lang="en-US" sz="1700"/>
          </a:p>
        </p:txBody>
      </p:sp>
      <p:sp>
        <p:nvSpPr>
          <p:cNvPr id="15" name="TextBox 14"/>
          <p:cNvSpPr txBox="1"/>
          <p:nvPr/>
        </p:nvSpPr>
        <p:spPr>
          <a:xfrm>
            <a:off x="4965482" y="3961680"/>
            <a:ext cx="1725132" cy="1923604"/>
          </a:xfrm>
          <a:prstGeom prst="rect">
            <a:avLst/>
          </a:prstGeom>
          <a:noFill/>
        </p:spPr>
        <p:txBody>
          <a:bodyPr wrap="square" rtlCol="0">
            <a:spAutoFit/>
          </a:bodyPr>
          <a:lstStyle/>
          <a:p>
            <a:r>
              <a:rPr lang="vi-VN" sz="1700"/>
              <a:t>Cáp </a:t>
            </a:r>
            <a:r>
              <a:rPr lang="vi-VN" sz="1700" b="1"/>
              <a:t>HDMI tốc độ cao có </a:t>
            </a:r>
            <a:r>
              <a:rPr lang="vi-VN" sz="1700" b="1" smtClean="0"/>
              <a:t>Ethernet</a:t>
            </a:r>
            <a:r>
              <a:rPr lang="en-US" sz="1700" b="1"/>
              <a:t>:</a:t>
            </a:r>
            <a:r>
              <a:rPr lang="vi-VN" sz="1700" smtClean="0"/>
              <a:t> </a:t>
            </a:r>
            <a:r>
              <a:rPr lang="vi-VN" sz="1700"/>
              <a:t>giống cáp HDMI tốc độ cao nhưng có thêm đường Ethernet.</a:t>
            </a:r>
            <a:endParaRPr lang="en-US" sz="170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245" y="3849728"/>
            <a:ext cx="3439294" cy="2311868"/>
          </a:xfrm>
          <a:prstGeom prst="rect">
            <a:avLst/>
          </a:prstGeom>
        </p:spPr>
      </p:pic>
      <p:sp>
        <p:nvSpPr>
          <p:cNvPr id="28" name="TextBox 27"/>
          <p:cNvSpPr txBox="1"/>
          <p:nvPr/>
        </p:nvSpPr>
        <p:spPr>
          <a:xfrm>
            <a:off x="7789245" y="6297749"/>
            <a:ext cx="3439294" cy="430887"/>
          </a:xfrm>
          <a:prstGeom prst="rect">
            <a:avLst/>
          </a:prstGeom>
          <a:noFill/>
        </p:spPr>
        <p:txBody>
          <a:bodyPr wrap="square" rtlCol="0">
            <a:spAutoFit/>
          </a:bodyPr>
          <a:lstStyle/>
          <a:p>
            <a:pPr algn="ctr"/>
            <a:r>
              <a:rPr lang="en-US" sz="2200" b="1" smtClean="0"/>
              <a:t>HDMI Automotive</a:t>
            </a:r>
            <a:endParaRPr lang="en-US" sz="2200" b="1"/>
          </a:p>
        </p:txBody>
      </p:sp>
      <p:sp>
        <p:nvSpPr>
          <p:cNvPr id="29" name="TextBox 28"/>
          <p:cNvSpPr txBox="1"/>
          <p:nvPr/>
        </p:nvSpPr>
        <p:spPr>
          <a:xfrm>
            <a:off x="306730" y="6297749"/>
            <a:ext cx="4171405" cy="430887"/>
          </a:xfrm>
          <a:prstGeom prst="rect">
            <a:avLst/>
          </a:prstGeom>
          <a:noFill/>
        </p:spPr>
        <p:txBody>
          <a:bodyPr wrap="square" rtlCol="0">
            <a:spAutoFit/>
          </a:bodyPr>
          <a:lstStyle/>
          <a:p>
            <a:pPr algn="ctr"/>
            <a:r>
              <a:rPr lang="en-US" sz="2200" b="1" smtClean="0"/>
              <a:t>HDMI tiêu chuẩn và có Ethernet</a:t>
            </a:r>
            <a:endParaRPr lang="en-US" sz="2200" b="1"/>
          </a:p>
        </p:txBody>
      </p:sp>
    </p:spTree>
    <p:extLst>
      <p:ext uri="{BB962C8B-B14F-4D97-AF65-F5344CB8AC3E}">
        <p14:creationId xmlns:p14="http://schemas.microsoft.com/office/powerpoint/2010/main" val="152946002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12" grpId="0"/>
      <p:bldP spid="13" grpId="0"/>
      <p:bldP spid="15"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8">
            <a:extLst>
              <a:ext uri="{FF2B5EF4-FFF2-40B4-BE49-F238E27FC236}">
                <a16:creationId xmlns:a16="http://schemas.microsoft.com/office/drawing/2014/main" id="{ADB8C300-3DC3-411E-86B6-D25DFB5CF252}"/>
              </a:ext>
            </a:extLst>
          </p:cNvPr>
          <p:cNvSpPr/>
          <p:nvPr/>
        </p:nvSpPr>
        <p:spPr>
          <a:xfrm>
            <a:off x="11487" y="0"/>
            <a:ext cx="12180418" cy="685632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BF3E3E4F-C4AB-4AF4-8ADD-463D71946B4D}"/>
              </a:ext>
            </a:extLst>
          </p:cNvPr>
          <p:cNvSpPr/>
          <p:nvPr/>
        </p:nvSpPr>
        <p:spPr>
          <a:xfrm>
            <a:off x="11628583" y="5156200"/>
            <a:ext cx="587270" cy="17001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a:off x="342071" y="365469"/>
            <a:ext cx="11286512"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3: Chuẩn kết nối HDMI</a:t>
            </a:r>
            <a:endParaRPr lang="en-US" sz="3600">
              <a:solidFill>
                <a:schemeClr val="bg1"/>
              </a:solidFill>
              <a:latin typeface="Arial" panose="020B0604020202020204" pitchFamily="34" charset="0"/>
              <a:cs typeface="Arial" panose="020B0604020202020204" pitchFamily="34" charset="0"/>
            </a:endParaRPr>
          </a:p>
        </p:txBody>
      </p:sp>
      <p:sp>
        <p:nvSpPr>
          <p:cNvPr id="18" name="Hộp Văn bản 17">
            <a:extLst>
              <a:ext uri="{FF2B5EF4-FFF2-40B4-BE49-F238E27FC236}">
                <a16:creationId xmlns:a16="http://schemas.microsoft.com/office/drawing/2014/main" id="{BBD1F686-8464-4510-AC0A-AF054D9756C3}"/>
              </a:ext>
            </a:extLst>
          </p:cNvPr>
          <p:cNvSpPr txBox="1"/>
          <p:nvPr/>
        </p:nvSpPr>
        <p:spPr>
          <a:xfrm rot="16200000">
            <a:off x="11083963" y="5824297"/>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4</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1543177"/>
            <a:ext cx="540538" cy="182232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2270096"/>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3" name="TextBox 2"/>
          <p:cNvSpPr txBox="1"/>
          <p:nvPr/>
        </p:nvSpPr>
        <p:spPr>
          <a:xfrm>
            <a:off x="306731" y="1011800"/>
            <a:ext cx="11245943" cy="1107996"/>
          </a:xfrm>
          <a:prstGeom prst="rect">
            <a:avLst/>
          </a:prstGeom>
          <a:noFill/>
        </p:spPr>
        <p:txBody>
          <a:bodyPr wrap="square" rtlCol="0">
            <a:spAutoFit/>
          </a:bodyPr>
          <a:lstStyle/>
          <a:p>
            <a:r>
              <a:rPr lang="en-US" sz="2200" smtClean="0">
                <a:latin typeface="Arial" panose="020B0604020202020204" pitchFamily="34" charset="0"/>
                <a:cs typeface="Arial" panose="020B0604020202020204" pitchFamily="34" charset="0"/>
              </a:rPr>
              <a:t>Các loại HDMI: </a:t>
            </a:r>
          </a:p>
          <a:p>
            <a:endParaRPr lang="en-US" sz="220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smtClean="0">
                <a:latin typeface="Arial" panose="020B0604020202020204" pitchFamily="34" charset="0"/>
                <a:cs typeface="Arial" panose="020B0604020202020204" pitchFamily="34" charset="0"/>
              </a:rPr>
              <a:t>Theo sự tương thích với các thiết bị</a:t>
            </a:r>
          </a:p>
        </p:txBody>
      </p:sp>
      <p:sp>
        <p:nvSpPr>
          <p:cNvPr id="6" name="TextBox 5"/>
          <p:cNvSpPr txBox="1"/>
          <p:nvPr/>
        </p:nvSpPr>
        <p:spPr>
          <a:xfrm>
            <a:off x="306731" y="2304462"/>
            <a:ext cx="2470798" cy="1261884"/>
          </a:xfrm>
          <a:prstGeom prst="rect">
            <a:avLst/>
          </a:prstGeom>
          <a:noFill/>
        </p:spPr>
        <p:txBody>
          <a:bodyPr wrap="square" rtlCol="0">
            <a:spAutoFit/>
          </a:bodyPr>
          <a:lstStyle/>
          <a:p>
            <a:r>
              <a:rPr lang="en-US" sz="1900">
                <a:latin typeface="Arial" panose="020B0604020202020204" pitchFamily="34" charset="0"/>
                <a:cs typeface="Arial" panose="020B0604020202020204" pitchFamily="34" charset="0"/>
              </a:rPr>
              <a:t>Cáp </a:t>
            </a:r>
            <a:r>
              <a:rPr lang="en-US" sz="1900" b="1">
                <a:latin typeface="Arial" panose="020B0604020202020204" pitchFamily="34" charset="0"/>
                <a:cs typeface="Arial" panose="020B0604020202020204" pitchFamily="34" charset="0"/>
              </a:rPr>
              <a:t>Mini </a:t>
            </a:r>
            <a:r>
              <a:rPr lang="en-US" sz="1900" b="1" smtClean="0">
                <a:latin typeface="Arial" panose="020B0604020202020204" pitchFamily="34" charset="0"/>
                <a:cs typeface="Arial" panose="020B0604020202020204" pitchFamily="34" charset="0"/>
              </a:rPr>
              <a:t>HDMI</a:t>
            </a:r>
            <a:r>
              <a:rPr lang="en-US" sz="1900">
                <a:latin typeface="Arial" panose="020B0604020202020204" pitchFamily="34" charset="0"/>
                <a:cs typeface="Arial" panose="020B0604020202020204" pitchFamily="34" charset="0"/>
              </a:rPr>
              <a:t>:</a:t>
            </a:r>
            <a:r>
              <a:rPr lang="en-US" sz="1900" smtClean="0">
                <a:latin typeface="Arial" panose="020B0604020202020204" pitchFamily="34" charset="0"/>
                <a:cs typeface="Arial" panose="020B0604020202020204" pitchFamily="34" charset="0"/>
              </a:rPr>
              <a:t> </a:t>
            </a:r>
            <a:r>
              <a:rPr lang="en-US" sz="1900">
                <a:latin typeface="Arial" panose="020B0604020202020204" pitchFamily="34" charset="0"/>
                <a:cs typeface="Arial" panose="020B0604020202020204" pitchFamily="34" charset="0"/>
              </a:rPr>
              <a:t>dành cho các card màn hình, máy </a:t>
            </a:r>
            <a:r>
              <a:rPr lang="en-US" sz="1900" smtClean="0">
                <a:latin typeface="Arial" panose="020B0604020202020204" pitchFamily="34" charset="0"/>
                <a:cs typeface="Arial" panose="020B0604020202020204" pitchFamily="34" charset="0"/>
              </a:rPr>
              <a:t>ảnh,...</a:t>
            </a:r>
            <a:endParaRPr lang="en-US" sz="1900">
              <a:latin typeface="Arial" panose="020B0604020202020204" pitchFamily="34" charset="0"/>
              <a:cs typeface="Arial" panose="020B0604020202020204" pitchFamily="34" charset="0"/>
            </a:endParaRPr>
          </a:p>
        </p:txBody>
      </p:sp>
      <p:sp>
        <p:nvSpPr>
          <p:cNvPr id="11" name="TextBox 10"/>
          <p:cNvSpPr txBox="1"/>
          <p:nvPr/>
        </p:nvSpPr>
        <p:spPr>
          <a:xfrm>
            <a:off x="3341849" y="2304462"/>
            <a:ext cx="3293213" cy="969496"/>
          </a:xfrm>
          <a:prstGeom prst="rect">
            <a:avLst/>
          </a:prstGeom>
          <a:noFill/>
        </p:spPr>
        <p:txBody>
          <a:bodyPr wrap="square" rtlCol="0">
            <a:spAutoFit/>
          </a:bodyPr>
          <a:lstStyle/>
          <a:p>
            <a:r>
              <a:rPr lang="vi-VN" sz="1900"/>
              <a:t>Cáp </a:t>
            </a:r>
            <a:r>
              <a:rPr lang="vi-VN" sz="1900" b="1"/>
              <a:t>Micro </a:t>
            </a:r>
            <a:r>
              <a:rPr lang="vi-VN" sz="1900" b="1" smtClean="0"/>
              <a:t>HDMI</a:t>
            </a:r>
            <a:r>
              <a:rPr lang="en-US" sz="1900" b="1" smtClean="0"/>
              <a:t>:</a:t>
            </a:r>
            <a:r>
              <a:rPr lang="vi-VN" sz="1900"/>
              <a:t> </a:t>
            </a:r>
            <a:r>
              <a:rPr lang="vi-VN" sz="1900" smtClean="0"/>
              <a:t>dành </a:t>
            </a:r>
            <a:r>
              <a:rPr lang="vi-VN" sz="1900"/>
              <a:t>cho các thiết bị như điện thoại </a:t>
            </a:r>
            <a:r>
              <a:rPr lang="en-US" sz="1900">
                <a:latin typeface="Arial" panose="020B0604020202020204" pitchFamily="34" charset="0"/>
                <a:cs typeface="Arial" panose="020B0604020202020204" pitchFamily="34" charset="0"/>
              </a:rPr>
              <a:t>d</a:t>
            </a:r>
            <a:r>
              <a:rPr lang="vi-VN" sz="1900" smtClean="0"/>
              <a:t>i </a:t>
            </a:r>
            <a:r>
              <a:rPr lang="vi-VN" sz="1900"/>
              <a:t>động, máy tính bảng</a:t>
            </a:r>
            <a:r>
              <a:rPr lang="vi-VN" sz="1900" smtClean="0"/>
              <a:t>,...</a:t>
            </a:r>
            <a:endParaRPr lang="en-US" sz="1900">
              <a:cs typeface="Arial" panose="020B0604020202020204" pitchFamily="34" charset="0"/>
            </a:endParaRPr>
          </a:p>
        </p:txBody>
      </p:sp>
      <p:sp>
        <p:nvSpPr>
          <p:cNvPr id="12" name="TextBox 11"/>
          <p:cNvSpPr txBox="1"/>
          <p:nvPr/>
        </p:nvSpPr>
        <p:spPr>
          <a:xfrm>
            <a:off x="7199382" y="2304462"/>
            <a:ext cx="4323947" cy="1554272"/>
          </a:xfrm>
          <a:prstGeom prst="rect">
            <a:avLst/>
          </a:prstGeom>
          <a:noFill/>
        </p:spPr>
        <p:txBody>
          <a:bodyPr wrap="square" rtlCol="0">
            <a:spAutoFit/>
          </a:bodyPr>
          <a:lstStyle/>
          <a:p>
            <a:r>
              <a:rPr lang="en-US" sz="1900">
                <a:latin typeface="Arial" panose="020B0604020202020204" pitchFamily="34" charset="0"/>
                <a:cs typeface="Arial" panose="020B0604020202020204" pitchFamily="34" charset="0"/>
              </a:rPr>
              <a:t>Cáp </a:t>
            </a:r>
            <a:r>
              <a:rPr lang="en-US" sz="1900" b="1">
                <a:latin typeface="Arial" panose="020B0604020202020204" pitchFamily="34" charset="0"/>
                <a:cs typeface="Arial" panose="020B0604020202020204" pitchFamily="34" charset="0"/>
              </a:rPr>
              <a:t>HDMI </a:t>
            </a:r>
            <a:r>
              <a:rPr lang="en-US" sz="1900" b="1" smtClean="0">
                <a:latin typeface="Arial" panose="020B0604020202020204" pitchFamily="34" charset="0"/>
                <a:cs typeface="Arial" panose="020B0604020202020204" pitchFamily="34" charset="0"/>
              </a:rPr>
              <a:t>MHL</a:t>
            </a:r>
            <a:r>
              <a:rPr lang="en-US" sz="1900">
                <a:latin typeface="Arial" panose="020B0604020202020204" pitchFamily="34" charset="0"/>
                <a:cs typeface="Arial" panose="020B0604020202020204" pitchFamily="34" charset="0"/>
              </a:rPr>
              <a:t>:</a:t>
            </a:r>
            <a:r>
              <a:rPr lang="en-US" sz="1900" smtClean="0">
                <a:latin typeface="Arial" panose="020B0604020202020204" pitchFamily="34" charset="0"/>
                <a:cs typeface="Arial" panose="020B0604020202020204" pitchFamily="34" charset="0"/>
              </a:rPr>
              <a:t> </a:t>
            </a:r>
            <a:r>
              <a:rPr lang="en-US" sz="1900">
                <a:latin typeface="Arial" panose="020B0604020202020204" pitchFamily="34" charset="0"/>
                <a:cs typeface="Arial" panose="020B0604020202020204" pitchFamily="34" charset="0"/>
              </a:rPr>
              <a:t>chuẩn kết nối chuyên dụng cho phép bạn chiếu hình ảnh từ một thiết bị di động (điện thoại, máy tính bảng) có hỗ trợ MHL lên một màn hình lớn phổ biến nhất là tivi.</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286" y="3966456"/>
            <a:ext cx="4618081" cy="2705207"/>
          </a:xfrm>
          <a:prstGeom prst="rect">
            <a:avLst/>
          </a:prstGeom>
        </p:spPr>
      </p:pic>
    </p:spTree>
    <p:extLst>
      <p:ext uri="{BB962C8B-B14F-4D97-AF65-F5344CB8AC3E}">
        <p14:creationId xmlns:p14="http://schemas.microsoft.com/office/powerpoint/2010/main" val="21926501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13">
            <a:extLst>
              <a:ext uri="{FF2B5EF4-FFF2-40B4-BE49-F238E27FC236}">
                <a16:creationId xmlns:a16="http://schemas.microsoft.com/office/drawing/2014/main" id="{BF3E3E4F-C4AB-4AF4-8ADD-463D71946B4D}"/>
              </a:ext>
            </a:extLst>
          </p:cNvPr>
          <p:cNvSpPr/>
          <p:nvPr/>
        </p:nvSpPr>
        <p:spPr>
          <a:xfrm>
            <a:off x="0" y="11151"/>
            <a:ext cx="12215853" cy="68563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BBD1F686-8464-4510-AC0A-AF054D9756C3}"/>
              </a:ext>
            </a:extLst>
          </p:cNvPr>
          <p:cNvSpPr txBox="1"/>
          <p:nvPr/>
        </p:nvSpPr>
        <p:spPr>
          <a:xfrm>
            <a:off x="-185611" y="332738"/>
            <a:ext cx="12280522"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4: Chuẩn kết nối ThunderBolt</a:t>
            </a:r>
            <a:endParaRPr lang="en-US" sz="3600">
              <a:solidFill>
                <a:schemeClr val="bg1"/>
              </a:solidFill>
              <a:latin typeface="Arial" panose="020B0604020202020204" pitchFamily="34" charset="0"/>
              <a:cs typeface="Arial" panose="020B0604020202020204" pitchFamily="34" charset="0"/>
            </a:endParaRPr>
          </a:p>
        </p:txBody>
      </p:sp>
      <p:sp>
        <p:nvSpPr>
          <p:cNvPr id="9" name="Hình chữ nhật 8">
            <a:extLst>
              <a:ext uri="{FF2B5EF4-FFF2-40B4-BE49-F238E27FC236}">
                <a16:creationId xmlns:a16="http://schemas.microsoft.com/office/drawing/2014/main" id="{ADB8C300-3DC3-411E-86B6-D25DFB5CF252}"/>
              </a:ext>
            </a:extLst>
          </p:cNvPr>
          <p:cNvSpPr/>
          <p:nvPr/>
        </p:nvSpPr>
        <p:spPr>
          <a:xfrm>
            <a:off x="11628581" y="1"/>
            <a:ext cx="563323" cy="5156200"/>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0546965" y="4060796"/>
            <a:ext cx="271516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1502857"/>
            <a:ext cx="540538" cy="186264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2270096"/>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10" name="Hình bình hành 9">
            <a:extLst>
              <a:ext uri="{FF2B5EF4-FFF2-40B4-BE49-F238E27FC236}">
                <a16:creationId xmlns:a16="http://schemas.microsoft.com/office/drawing/2014/main" id="{2A2EE563-6FA5-4F4B-941F-B4B2CBB10558}"/>
              </a:ext>
            </a:extLst>
          </p:cNvPr>
          <p:cNvSpPr/>
          <p:nvPr/>
        </p:nvSpPr>
        <p:spPr>
          <a:xfrm rot="10800000">
            <a:off x="-6795112" y="0"/>
            <a:ext cx="3672309" cy="6901255"/>
          </a:xfrm>
          <a:prstGeom prst="parallelogram">
            <a:avLst/>
          </a:prstGeom>
          <a:solidFill>
            <a:srgbClr val="E9423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ình hành 10">
            <a:extLst>
              <a:ext uri="{FF2B5EF4-FFF2-40B4-BE49-F238E27FC236}">
                <a16:creationId xmlns:a16="http://schemas.microsoft.com/office/drawing/2014/main" id="{3B52BEAF-DC03-40EC-9C62-062FC2581A0A}"/>
              </a:ext>
            </a:extLst>
          </p:cNvPr>
          <p:cNvSpPr/>
          <p:nvPr/>
        </p:nvSpPr>
        <p:spPr>
          <a:xfrm rot="10800000">
            <a:off x="15266955" y="-43255"/>
            <a:ext cx="3672309" cy="6901255"/>
          </a:xfrm>
          <a:prstGeom prst="parallelogram">
            <a:avLst/>
          </a:prstGeom>
          <a:solidFill>
            <a:srgbClr val="FBBD0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ình hành 11">
            <a:extLst>
              <a:ext uri="{FF2B5EF4-FFF2-40B4-BE49-F238E27FC236}">
                <a16:creationId xmlns:a16="http://schemas.microsoft.com/office/drawing/2014/main" id="{E5DFFFA1-2AB7-4EF4-8EF9-FA313D0FB5A9}"/>
              </a:ext>
            </a:extLst>
          </p:cNvPr>
          <p:cNvSpPr/>
          <p:nvPr/>
        </p:nvSpPr>
        <p:spPr>
          <a:xfrm rot="10800000">
            <a:off x="21083480" y="-43255"/>
            <a:ext cx="3672309" cy="6901255"/>
          </a:xfrm>
          <a:prstGeom prst="parallelogram">
            <a:avLst/>
          </a:prstGeom>
          <a:solidFill>
            <a:srgbClr val="33A95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ình hành 12">
            <a:extLst>
              <a:ext uri="{FF2B5EF4-FFF2-40B4-BE49-F238E27FC236}">
                <a16:creationId xmlns:a16="http://schemas.microsoft.com/office/drawing/2014/main" id="{BB327273-62EB-4E33-919E-9782FA8C9BD1}"/>
              </a:ext>
            </a:extLst>
          </p:cNvPr>
          <p:cNvSpPr/>
          <p:nvPr/>
        </p:nvSpPr>
        <p:spPr>
          <a:xfrm rot="10800000">
            <a:off x="-13983237" y="0"/>
            <a:ext cx="3672309" cy="6901255"/>
          </a:xfrm>
          <a:prstGeom prst="parallelogram">
            <a:avLst/>
          </a:prstGeom>
          <a:solidFill>
            <a:srgbClr val="4084F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ộp Văn bản 14">
            <a:extLst>
              <a:ext uri="{FF2B5EF4-FFF2-40B4-BE49-F238E27FC236}">
                <a16:creationId xmlns:a16="http://schemas.microsoft.com/office/drawing/2014/main" id="{DC0D9024-DA9D-485B-9B71-84ABB1B2BDBD}"/>
              </a:ext>
            </a:extLst>
          </p:cNvPr>
          <p:cNvSpPr txBox="1"/>
          <p:nvPr/>
        </p:nvSpPr>
        <p:spPr>
          <a:xfrm>
            <a:off x="4386823" y="9038313"/>
            <a:ext cx="3418354" cy="1446550"/>
          </a:xfrm>
          <a:prstGeom prst="rect">
            <a:avLst/>
          </a:prstGeom>
          <a:noFill/>
        </p:spPr>
        <p:txBody>
          <a:bodyPr wrap="square" rtlCol="0">
            <a:spAutoFit/>
          </a:bodyPr>
          <a:lstStyle/>
          <a:p>
            <a:pPr algn="ctr"/>
            <a:r>
              <a:rPr lang="en-US" sz="4400" b="1">
                <a:solidFill>
                  <a:srgbClr val="4084F3"/>
                </a:solidFill>
                <a:latin typeface="Arial" panose="020B0604020202020204" pitchFamily="34" charset="0"/>
                <a:cs typeface="Arial" panose="020B0604020202020204" pitchFamily="34" charset="0"/>
              </a:rPr>
              <a:t>Thanks</a:t>
            </a:r>
            <a:r>
              <a:rPr lang="en-US" sz="4400" b="1">
                <a:latin typeface="Arial" panose="020B0604020202020204" pitchFamily="34" charset="0"/>
                <a:cs typeface="Arial" panose="020B0604020202020204" pitchFamily="34" charset="0"/>
              </a:rPr>
              <a:t> </a:t>
            </a:r>
            <a:r>
              <a:rPr lang="en-US" sz="4400" b="1">
                <a:solidFill>
                  <a:srgbClr val="E94236"/>
                </a:solidFill>
                <a:latin typeface="Arial" panose="020B0604020202020204" pitchFamily="34" charset="0"/>
                <a:cs typeface="Arial" panose="020B0604020202020204" pitchFamily="34" charset="0"/>
              </a:rPr>
              <a:t>For</a:t>
            </a:r>
            <a:r>
              <a:rPr lang="en-US" sz="4400" b="1">
                <a:latin typeface="Arial" panose="020B0604020202020204" pitchFamily="34" charset="0"/>
                <a:cs typeface="Arial" panose="020B0604020202020204" pitchFamily="34" charset="0"/>
              </a:rPr>
              <a:t> </a:t>
            </a:r>
            <a:r>
              <a:rPr lang="en-US" sz="4400" b="1">
                <a:solidFill>
                  <a:srgbClr val="FBBD06"/>
                </a:solidFill>
                <a:latin typeface="Arial" panose="020B0604020202020204" pitchFamily="34" charset="0"/>
                <a:cs typeface="Arial" panose="020B0604020202020204" pitchFamily="34" charset="0"/>
              </a:rPr>
              <a:t>Watching</a:t>
            </a:r>
            <a:r>
              <a:rPr lang="en-US" sz="4400" b="1">
                <a:solidFill>
                  <a:srgbClr val="33A952"/>
                </a:solidFill>
                <a:latin typeface="Arial" panose="020B0604020202020204" pitchFamily="34" charset="0"/>
                <a:cs typeface="Arial" panose="020B0604020202020204" pitchFamily="34" charset="0"/>
              </a:rPr>
              <a:t>!</a:t>
            </a:r>
          </a:p>
        </p:txBody>
      </p:sp>
      <p:pic>
        <p:nvPicPr>
          <p:cNvPr id="19" name="Hình ảnh 18">
            <a:extLst>
              <a:ext uri="{FF2B5EF4-FFF2-40B4-BE49-F238E27FC236}">
                <a16:creationId xmlns:a16="http://schemas.microsoft.com/office/drawing/2014/main" id="{3E6B1996-E0E3-493F-A90D-B13206968B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55" b="94330" l="2317" r="88417">
                        <a14:foregroundMark x1="23938" y1="34021" x2="24324" y2="53608"/>
                        <a14:foregroundMark x1="23166" y1="29897" x2="24324" y2="46907"/>
                        <a14:foregroundMark x1="27799" y1="24742" x2="55598" y2="19072"/>
                        <a14:foregroundMark x1="39382" y1="15979" x2="55598" y2="15979"/>
                        <a14:foregroundMark x1="52124" y1="13402" x2="71429" y2="38144"/>
                        <a14:foregroundMark x1="72587" y1="28351" x2="74517" y2="56701"/>
                        <a14:foregroundMark x1="75676" y1="57216" x2="64479" y2="85052"/>
                        <a14:foregroundMark x1="39768" y1="82990" x2="50965" y2="90722"/>
                        <a14:foregroundMark x1="27799" y1="77835" x2="36293" y2="84021"/>
                        <a14:foregroundMark x1="22780" y1="63402" x2="30116" y2="76289"/>
                        <a14:foregroundMark x1="16988" y1="56701" x2="23166" y2="70103"/>
                        <a14:foregroundMark x1="17761" y1="59278" x2="20077" y2="71649"/>
                        <a14:foregroundMark x1="18919" y1="40722" x2="21236" y2="61340"/>
                        <a14:foregroundMark x1="19691" y1="32474" x2="21236" y2="52062"/>
                        <a14:foregroundMark x1="21236" y1="31443" x2="29730" y2="22680"/>
                        <a14:foregroundMark x1="32819" y1="19588" x2="51737" y2="13918"/>
                        <a14:foregroundMark x1="61390" y1="14948" x2="72587" y2="29381"/>
                        <a14:foregroundMark x1="73359" y1="30412" x2="78764" y2="43814"/>
                        <a14:foregroundMark x1="78764" y1="44845" x2="79537" y2="56701"/>
                        <a14:foregroundMark x1="80695" y1="50515" x2="76448" y2="69072"/>
                        <a14:foregroundMark x1="64093" y1="79897" x2="48263" y2="84536"/>
                        <a14:foregroundMark x1="37838" y1="85567" x2="45174" y2="88660"/>
                        <a14:foregroundMark x1="40154" y1="89691" x2="49035" y2="91237"/>
                        <a14:foregroundMark x1="53668" y1="90722" x2="61390" y2="89691"/>
                        <a14:foregroundMark x1="63320" y1="86598" x2="72973" y2="77835"/>
                        <a14:foregroundMark x1="78378" y1="60309" x2="77220" y2="70619"/>
                        <a14:foregroundMark x1="82625" y1="60309" x2="80309" y2="69072"/>
                        <a14:foregroundMark x1="77992" y1="32474" x2="80695" y2="43299"/>
                        <a14:foregroundMark x1="67954" y1="18557" x2="77220" y2="24742"/>
                        <a14:foregroundMark x1="57529" y1="11856" x2="61390" y2="15979"/>
                        <a14:foregroundMark x1="48263" y1="18041" x2="49035" y2="62887"/>
                        <a14:foregroundMark x1="37452" y1="33505" x2="45946" y2="71649"/>
                        <a14:foregroundMark x1="39768" y1="34536" x2="61390" y2="51546"/>
                        <a14:foregroundMark x1="49421" y1="34536" x2="72201" y2="46907"/>
                        <a14:foregroundMark x1="57915" y1="38144" x2="75290" y2="72165"/>
                        <a14:foregroundMark x1="51351" y1="62371" x2="54826" y2="69588"/>
                        <a14:foregroundMark x1="47876" y1="52062" x2="60618" y2="65464"/>
                        <a14:foregroundMark x1="33591" y1="89175" x2="41313" y2="89175"/>
                        <a14:foregroundMark x1="50193" y1="93814" x2="52124" y2="94330"/>
                        <a14:foregroundMark x1="64093" y1="89691" x2="72201" y2="84536"/>
                        <a14:foregroundMark x1="80309" y1="39175" x2="81081" y2="51546"/>
                        <a14:foregroundMark x1="79151" y1="30412" x2="83784" y2="46392"/>
                        <a14:foregroundMark x1="54054" y1="8247" x2="63320" y2="10309"/>
                        <a14:foregroundMark x1="39382" y1="7216" x2="2317" y2="31443"/>
                        <a14:foregroundMark x1="2317" y1="31443" x2="2317" y2="31443"/>
                        <a14:foregroundMark x1="44015" y1="7732" x2="52510" y2="8763"/>
                        <a14:foregroundMark x1="61390" y1="9794" x2="71815" y2="14948"/>
                        <a14:foregroundMark x1="72973" y1="16495" x2="75290" y2="20619"/>
                        <a14:foregroundMark x1="54826" y1="6186" x2="53668" y2="6701"/>
                        <a14:foregroundMark x1="44788" y1="7216" x2="52896" y2="7216"/>
                        <a14:foregroundMark x1="45560" y1="5155" x2="53668" y2="5155"/>
                      </a14:backgroundRemoval>
                    </a14:imgEffect>
                  </a14:imgLayer>
                </a14:imgProps>
              </a:ext>
              <a:ext uri="{28A0092B-C50C-407E-A947-70E740481C1C}">
                <a14:useLocalDpi xmlns:a14="http://schemas.microsoft.com/office/drawing/2010/main" val="0"/>
              </a:ext>
            </a:extLst>
          </a:blip>
          <a:stretch>
            <a:fillRect/>
          </a:stretch>
        </p:blipFill>
        <p:spPr>
          <a:xfrm>
            <a:off x="5284555" y="-3791989"/>
            <a:ext cx="1646741" cy="1233466"/>
          </a:xfrm>
          <a:prstGeom prst="rect">
            <a:avLst/>
          </a:prstGeom>
        </p:spPr>
      </p:pic>
      <p:sp>
        <p:nvSpPr>
          <p:cNvPr id="3" name="TextBox 2"/>
          <p:cNvSpPr txBox="1"/>
          <p:nvPr/>
        </p:nvSpPr>
        <p:spPr>
          <a:xfrm>
            <a:off x="251488" y="1094988"/>
            <a:ext cx="10712347" cy="1938992"/>
          </a:xfrm>
          <a:prstGeom prst="rect">
            <a:avLst/>
          </a:prstGeom>
          <a:noFill/>
        </p:spPr>
        <p:txBody>
          <a:bodyPr wrap="square" rtlCol="0">
            <a:spAutoFit/>
          </a:bodyPr>
          <a:lstStyle/>
          <a:p>
            <a:r>
              <a:rPr lang="en-US" sz="2000" smtClean="0">
                <a:latin typeface="Arial" panose="020B0604020202020204" pitchFamily="34" charset="0"/>
                <a:cs typeface="Arial" panose="020B0604020202020204" pitchFamily="34" charset="0"/>
              </a:rPr>
              <a:t>Khái niệm: </a:t>
            </a:r>
          </a:p>
          <a:p>
            <a:pPr marL="285750" indent="-285750">
              <a:buFont typeface="Arial" panose="020B0604020202020204" pitchFamily="34" charset="0"/>
              <a:buChar char="•"/>
            </a:pPr>
            <a:r>
              <a:rPr lang="vi-VN" sz="2000" smtClean="0">
                <a:latin typeface="Arial" panose="020B0604020202020204" pitchFamily="34" charset="0"/>
                <a:cs typeface="Arial" panose="020B0604020202020204" pitchFamily="34" charset="0"/>
              </a:rPr>
              <a:t>ThunderBolt </a:t>
            </a:r>
            <a:r>
              <a:rPr lang="vi-VN" sz="2000">
                <a:latin typeface="Arial" panose="020B0604020202020204" pitchFamily="34" charset="0"/>
                <a:cs typeface="Arial" panose="020B0604020202020204" pitchFamily="34" charset="0"/>
              </a:rPr>
              <a:t>là một chuẩn kết nối tốc độ cao, </a:t>
            </a:r>
            <a:r>
              <a:rPr lang="vi-VN" sz="2000" b="1">
                <a:latin typeface="Arial" panose="020B0604020202020204" pitchFamily="34" charset="0"/>
                <a:cs typeface="Arial" panose="020B0604020202020204" pitchFamily="34" charset="0"/>
              </a:rPr>
              <a:t>được Intel phát triển</a:t>
            </a:r>
            <a:r>
              <a:rPr lang="vi-VN" sz="2000">
                <a:latin typeface="Arial" panose="020B0604020202020204" pitchFamily="34" charset="0"/>
                <a:cs typeface="Arial" panose="020B0604020202020204" pitchFamily="34" charset="0"/>
              </a:rPr>
              <a:t>, tên mã là Light Peak, xuất hiện lần đầu tiên trên MacBook Pro </a:t>
            </a:r>
            <a:r>
              <a:rPr lang="vi-VN" sz="2000" smtClean="0">
                <a:latin typeface="Arial" panose="020B0604020202020204" pitchFamily="34" charset="0"/>
                <a:cs typeface="Arial" panose="020B0604020202020204" pitchFamily="34" charset="0"/>
              </a:rPr>
              <a:t>2011</a:t>
            </a:r>
            <a:endParaRPr lang="en-US" sz="20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smtClean="0">
                <a:latin typeface="Arial" panose="020B0604020202020204" pitchFamily="34" charset="0"/>
                <a:cs typeface="Arial" panose="020B0604020202020204" pitchFamily="34" charset="0"/>
              </a:rPr>
              <a:t>Với </a:t>
            </a:r>
            <a:r>
              <a:rPr lang="en-US" sz="2000">
                <a:latin typeface="Arial" panose="020B0604020202020204" pitchFamily="34" charset="0"/>
                <a:cs typeface="Arial" panose="020B0604020202020204" pitchFamily="34" charset="0"/>
              </a:rPr>
              <a:t>ThunderBolt bạn </a:t>
            </a:r>
            <a:r>
              <a:rPr lang="en-US" sz="2000" b="1">
                <a:latin typeface="Arial" panose="020B0604020202020204" pitchFamily="34" charset="0"/>
                <a:cs typeface="Arial" panose="020B0604020202020204" pitchFamily="34" charset="0"/>
              </a:rPr>
              <a:t>vừa có thể sạc điện, kết nối và truyền dữ liệu</a:t>
            </a:r>
            <a:r>
              <a:rPr lang="en-US" sz="2000">
                <a:latin typeface="Arial" panose="020B0604020202020204" pitchFamily="34" charset="0"/>
                <a:cs typeface="Arial" panose="020B0604020202020204" pitchFamily="34" charset="0"/>
              </a:rPr>
              <a:t> giữa máy tính và các thiết bị ngoại vi khác, tất cả chỉ bằng một sợi cáp.</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938" y="3218862"/>
            <a:ext cx="4987974" cy="2674806"/>
          </a:xfrm>
          <a:prstGeom prst="rect">
            <a:avLst/>
          </a:prstGeom>
        </p:spPr>
      </p:pic>
      <p:sp>
        <p:nvSpPr>
          <p:cNvPr id="7" name="TextBox 6"/>
          <p:cNvSpPr txBox="1"/>
          <p:nvPr/>
        </p:nvSpPr>
        <p:spPr>
          <a:xfrm>
            <a:off x="3334870" y="6161428"/>
            <a:ext cx="5522259" cy="430887"/>
          </a:xfrm>
          <a:prstGeom prst="rect">
            <a:avLst/>
          </a:prstGeom>
          <a:noFill/>
        </p:spPr>
        <p:txBody>
          <a:bodyPr wrap="square" rtlCol="0">
            <a:spAutoFit/>
          </a:bodyPr>
          <a:lstStyle/>
          <a:p>
            <a:pPr algn="ctr"/>
            <a:r>
              <a:rPr lang="en-US" sz="2200" b="1" smtClean="0">
                <a:latin typeface="Arial" panose="020B0604020202020204" pitchFamily="34" charset="0"/>
                <a:cs typeface="Arial" panose="020B0604020202020204" pitchFamily="34" charset="0"/>
              </a:rPr>
              <a:t>ThunderBolt là gì ?</a:t>
            </a:r>
            <a:endParaRPr lang="en-US" sz="22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17645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13">
            <a:extLst>
              <a:ext uri="{FF2B5EF4-FFF2-40B4-BE49-F238E27FC236}">
                <a16:creationId xmlns:a16="http://schemas.microsoft.com/office/drawing/2014/main" id="{BF3E3E4F-C4AB-4AF4-8ADD-463D71946B4D}"/>
              </a:ext>
            </a:extLst>
          </p:cNvPr>
          <p:cNvSpPr/>
          <p:nvPr/>
        </p:nvSpPr>
        <p:spPr>
          <a:xfrm>
            <a:off x="0" y="11151"/>
            <a:ext cx="12215853" cy="68563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BBD1F686-8464-4510-AC0A-AF054D9756C3}"/>
              </a:ext>
            </a:extLst>
          </p:cNvPr>
          <p:cNvSpPr txBox="1"/>
          <p:nvPr/>
        </p:nvSpPr>
        <p:spPr>
          <a:xfrm>
            <a:off x="-185611" y="332738"/>
            <a:ext cx="12280522"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4: Chuẩn kết nối ThunderBolt</a:t>
            </a:r>
            <a:endParaRPr lang="en-US" sz="3600">
              <a:solidFill>
                <a:schemeClr val="bg1"/>
              </a:solidFill>
              <a:latin typeface="Arial" panose="020B0604020202020204" pitchFamily="34" charset="0"/>
              <a:cs typeface="Arial" panose="020B0604020202020204" pitchFamily="34" charset="0"/>
            </a:endParaRPr>
          </a:p>
        </p:txBody>
      </p:sp>
      <p:sp>
        <p:nvSpPr>
          <p:cNvPr id="9" name="Hình chữ nhật 8">
            <a:extLst>
              <a:ext uri="{FF2B5EF4-FFF2-40B4-BE49-F238E27FC236}">
                <a16:creationId xmlns:a16="http://schemas.microsoft.com/office/drawing/2014/main" id="{ADB8C300-3DC3-411E-86B6-D25DFB5CF252}"/>
              </a:ext>
            </a:extLst>
          </p:cNvPr>
          <p:cNvSpPr/>
          <p:nvPr/>
        </p:nvSpPr>
        <p:spPr>
          <a:xfrm>
            <a:off x="11628581" y="1"/>
            <a:ext cx="563323" cy="5156200"/>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0546965" y="4060796"/>
            <a:ext cx="271516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1502857"/>
            <a:ext cx="540538" cy="186264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2270096"/>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10" name="Hình bình hành 9">
            <a:extLst>
              <a:ext uri="{FF2B5EF4-FFF2-40B4-BE49-F238E27FC236}">
                <a16:creationId xmlns:a16="http://schemas.microsoft.com/office/drawing/2014/main" id="{2A2EE563-6FA5-4F4B-941F-B4B2CBB10558}"/>
              </a:ext>
            </a:extLst>
          </p:cNvPr>
          <p:cNvSpPr/>
          <p:nvPr/>
        </p:nvSpPr>
        <p:spPr>
          <a:xfrm rot="10800000">
            <a:off x="-6795112" y="0"/>
            <a:ext cx="3672309" cy="6901255"/>
          </a:xfrm>
          <a:prstGeom prst="parallelogram">
            <a:avLst/>
          </a:prstGeom>
          <a:solidFill>
            <a:srgbClr val="E9423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ình hành 10">
            <a:extLst>
              <a:ext uri="{FF2B5EF4-FFF2-40B4-BE49-F238E27FC236}">
                <a16:creationId xmlns:a16="http://schemas.microsoft.com/office/drawing/2014/main" id="{3B52BEAF-DC03-40EC-9C62-062FC2581A0A}"/>
              </a:ext>
            </a:extLst>
          </p:cNvPr>
          <p:cNvSpPr/>
          <p:nvPr/>
        </p:nvSpPr>
        <p:spPr>
          <a:xfrm rot="10800000">
            <a:off x="15266955" y="-43255"/>
            <a:ext cx="3672309" cy="6901255"/>
          </a:xfrm>
          <a:prstGeom prst="parallelogram">
            <a:avLst/>
          </a:prstGeom>
          <a:solidFill>
            <a:srgbClr val="FBBD0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ình hành 11">
            <a:extLst>
              <a:ext uri="{FF2B5EF4-FFF2-40B4-BE49-F238E27FC236}">
                <a16:creationId xmlns:a16="http://schemas.microsoft.com/office/drawing/2014/main" id="{E5DFFFA1-2AB7-4EF4-8EF9-FA313D0FB5A9}"/>
              </a:ext>
            </a:extLst>
          </p:cNvPr>
          <p:cNvSpPr/>
          <p:nvPr/>
        </p:nvSpPr>
        <p:spPr>
          <a:xfrm rot="10800000">
            <a:off x="21083480" y="-43255"/>
            <a:ext cx="3672309" cy="6901255"/>
          </a:xfrm>
          <a:prstGeom prst="parallelogram">
            <a:avLst/>
          </a:prstGeom>
          <a:solidFill>
            <a:srgbClr val="33A95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ình hành 12">
            <a:extLst>
              <a:ext uri="{FF2B5EF4-FFF2-40B4-BE49-F238E27FC236}">
                <a16:creationId xmlns:a16="http://schemas.microsoft.com/office/drawing/2014/main" id="{BB327273-62EB-4E33-919E-9782FA8C9BD1}"/>
              </a:ext>
            </a:extLst>
          </p:cNvPr>
          <p:cNvSpPr/>
          <p:nvPr/>
        </p:nvSpPr>
        <p:spPr>
          <a:xfrm rot="10800000">
            <a:off x="-13983237" y="0"/>
            <a:ext cx="3672309" cy="6901255"/>
          </a:xfrm>
          <a:prstGeom prst="parallelogram">
            <a:avLst/>
          </a:prstGeom>
          <a:solidFill>
            <a:srgbClr val="4084F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ộp Văn bản 14">
            <a:extLst>
              <a:ext uri="{FF2B5EF4-FFF2-40B4-BE49-F238E27FC236}">
                <a16:creationId xmlns:a16="http://schemas.microsoft.com/office/drawing/2014/main" id="{DC0D9024-DA9D-485B-9B71-84ABB1B2BDBD}"/>
              </a:ext>
            </a:extLst>
          </p:cNvPr>
          <p:cNvSpPr txBox="1"/>
          <p:nvPr/>
        </p:nvSpPr>
        <p:spPr>
          <a:xfrm>
            <a:off x="4386823" y="9038313"/>
            <a:ext cx="3418354" cy="1446550"/>
          </a:xfrm>
          <a:prstGeom prst="rect">
            <a:avLst/>
          </a:prstGeom>
          <a:noFill/>
        </p:spPr>
        <p:txBody>
          <a:bodyPr wrap="square" rtlCol="0">
            <a:spAutoFit/>
          </a:bodyPr>
          <a:lstStyle/>
          <a:p>
            <a:pPr algn="ctr"/>
            <a:r>
              <a:rPr lang="en-US" sz="4400" b="1">
                <a:solidFill>
                  <a:srgbClr val="4084F3"/>
                </a:solidFill>
                <a:latin typeface="Arial" panose="020B0604020202020204" pitchFamily="34" charset="0"/>
                <a:cs typeface="Arial" panose="020B0604020202020204" pitchFamily="34" charset="0"/>
              </a:rPr>
              <a:t>Thanks</a:t>
            </a:r>
            <a:r>
              <a:rPr lang="en-US" sz="4400" b="1">
                <a:latin typeface="Arial" panose="020B0604020202020204" pitchFamily="34" charset="0"/>
                <a:cs typeface="Arial" panose="020B0604020202020204" pitchFamily="34" charset="0"/>
              </a:rPr>
              <a:t> </a:t>
            </a:r>
            <a:r>
              <a:rPr lang="en-US" sz="4400" b="1">
                <a:solidFill>
                  <a:srgbClr val="E94236"/>
                </a:solidFill>
                <a:latin typeface="Arial" panose="020B0604020202020204" pitchFamily="34" charset="0"/>
                <a:cs typeface="Arial" panose="020B0604020202020204" pitchFamily="34" charset="0"/>
              </a:rPr>
              <a:t>For</a:t>
            </a:r>
            <a:r>
              <a:rPr lang="en-US" sz="4400" b="1">
                <a:latin typeface="Arial" panose="020B0604020202020204" pitchFamily="34" charset="0"/>
                <a:cs typeface="Arial" panose="020B0604020202020204" pitchFamily="34" charset="0"/>
              </a:rPr>
              <a:t> </a:t>
            </a:r>
            <a:r>
              <a:rPr lang="en-US" sz="4400" b="1">
                <a:solidFill>
                  <a:srgbClr val="FBBD06"/>
                </a:solidFill>
                <a:latin typeface="Arial" panose="020B0604020202020204" pitchFamily="34" charset="0"/>
                <a:cs typeface="Arial" panose="020B0604020202020204" pitchFamily="34" charset="0"/>
              </a:rPr>
              <a:t>Watching</a:t>
            </a:r>
            <a:r>
              <a:rPr lang="en-US" sz="4400" b="1">
                <a:solidFill>
                  <a:srgbClr val="33A952"/>
                </a:solidFill>
                <a:latin typeface="Arial" panose="020B0604020202020204" pitchFamily="34" charset="0"/>
                <a:cs typeface="Arial" panose="020B0604020202020204" pitchFamily="34" charset="0"/>
              </a:rPr>
              <a:t>!</a:t>
            </a:r>
          </a:p>
        </p:txBody>
      </p:sp>
      <p:pic>
        <p:nvPicPr>
          <p:cNvPr id="19" name="Hình ảnh 18">
            <a:extLst>
              <a:ext uri="{FF2B5EF4-FFF2-40B4-BE49-F238E27FC236}">
                <a16:creationId xmlns:a16="http://schemas.microsoft.com/office/drawing/2014/main" id="{3E6B1996-E0E3-493F-A90D-B13206968B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55" b="94330" l="2317" r="88417">
                        <a14:foregroundMark x1="23938" y1="34021" x2="24324" y2="53608"/>
                        <a14:foregroundMark x1="23166" y1="29897" x2="24324" y2="46907"/>
                        <a14:foregroundMark x1="27799" y1="24742" x2="55598" y2="19072"/>
                        <a14:foregroundMark x1="39382" y1="15979" x2="55598" y2="15979"/>
                        <a14:foregroundMark x1="52124" y1="13402" x2="71429" y2="38144"/>
                        <a14:foregroundMark x1="72587" y1="28351" x2="74517" y2="56701"/>
                        <a14:foregroundMark x1="75676" y1="57216" x2="64479" y2="85052"/>
                        <a14:foregroundMark x1="39768" y1="82990" x2="50965" y2="90722"/>
                        <a14:foregroundMark x1="27799" y1="77835" x2="36293" y2="84021"/>
                        <a14:foregroundMark x1="22780" y1="63402" x2="30116" y2="76289"/>
                        <a14:foregroundMark x1="16988" y1="56701" x2="23166" y2="70103"/>
                        <a14:foregroundMark x1="17761" y1="59278" x2="20077" y2="71649"/>
                        <a14:foregroundMark x1="18919" y1="40722" x2="21236" y2="61340"/>
                        <a14:foregroundMark x1="19691" y1="32474" x2="21236" y2="52062"/>
                        <a14:foregroundMark x1="21236" y1="31443" x2="29730" y2="22680"/>
                        <a14:foregroundMark x1="32819" y1="19588" x2="51737" y2="13918"/>
                        <a14:foregroundMark x1="61390" y1="14948" x2="72587" y2="29381"/>
                        <a14:foregroundMark x1="73359" y1="30412" x2="78764" y2="43814"/>
                        <a14:foregroundMark x1="78764" y1="44845" x2="79537" y2="56701"/>
                        <a14:foregroundMark x1="80695" y1="50515" x2="76448" y2="69072"/>
                        <a14:foregroundMark x1="64093" y1="79897" x2="48263" y2="84536"/>
                        <a14:foregroundMark x1="37838" y1="85567" x2="45174" y2="88660"/>
                        <a14:foregroundMark x1="40154" y1="89691" x2="49035" y2="91237"/>
                        <a14:foregroundMark x1="53668" y1="90722" x2="61390" y2="89691"/>
                        <a14:foregroundMark x1="63320" y1="86598" x2="72973" y2="77835"/>
                        <a14:foregroundMark x1="78378" y1="60309" x2="77220" y2="70619"/>
                        <a14:foregroundMark x1="82625" y1="60309" x2="80309" y2="69072"/>
                        <a14:foregroundMark x1="77992" y1="32474" x2="80695" y2="43299"/>
                        <a14:foregroundMark x1="67954" y1="18557" x2="77220" y2="24742"/>
                        <a14:foregroundMark x1="57529" y1="11856" x2="61390" y2="15979"/>
                        <a14:foregroundMark x1="48263" y1="18041" x2="49035" y2="62887"/>
                        <a14:foregroundMark x1="37452" y1="33505" x2="45946" y2="71649"/>
                        <a14:foregroundMark x1="39768" y1="34536" x2="61390" y2="51546"/>
                        <a14:foregroundMark x1="49421" y1="34536" x2="72201" y2="46907"/>
                        <a14:foregroundMark x1="57915" y1="38144" x2="75290" y2="72165"/>
                        <a14:foregroundMark x1="51351" y1="62371" x2="54826" y2="69588"/>
                        <a14:foregroundMark x1="47876" y1="52062" x2="60618" y2="65464"/>
                        <a14:foregroundMark x1="33591" y1="89175" x2="41313" y2="89175"/>
                        <a14:foregroundMark x1="50193" y1="93814" x2="52124" y2="94330"/>
                        <a14:foregroundMark x1="64093" y1="89691" x2="72201" y2="84536"/>
                        <a14:foregroundMark x1="80309" y1="39175" x2="81081" y2="51546"/>
                        <a14:foregroundMark x1="79151" y1="30412" x2="83784" y2="46392"/>
                        <a14:foregroundMark x1="54054" y1="8247" x2="63320" y2="10309"/>
                        <a14:foregroundMark x1="39382" y1="7216" x2="2317" y2="31443"/>
                        <a14:foregroundMark x1="2317" y1="31443" x2="2317" y2="31443"/>
                        <a14:foregroundMark x1="44015" y1="7732" x2="52510" y2="8763"/>
                        <a14:foregroundMark x1="61390" y1="9794" x2="71815" y2="14948"/>
                        <a14:foregroundMark x1="72973" y1="16495" x2="75290" y2="20619"/>
                        <a14:foregroundMark x1="54826" y1="6186" x2="53668" y2="6701"/>
                        <a14:foregroundMark x1="44788" y1="7216" x2="52896" y2="7216"/>
                        <a14:foregroundMark x1="45560" y1="5155" x2="53668" y2="5155"/>
                      </a14:backgroundRemoval>
                    </a14:imgEffect>
                  </a14:imgLayer>
                </a14:imgProps>
              </a:ext>
              <a:ext uri="{28A0092B-C50C-407E-A947-70E740481C1C}">
                <a14:useLocalDpi xmlns:a14="http://schemas.microsoft.com/office/drawing/2010/main" val="0"/>
              </a:ext>
            </a:extLst>
          </a:blip>
          <a:stretch>
            <a:fillRect/>
          </a:stretch>
        </p:blipFill>
        <p:spPr>
          <a:xfrm>
            <a:off x="5284555" y="-3791989"/>
            <a:ext cx="1646741" cy="1233466"/>
          </a:xfrm>
          <a:prstGeom prst="rect">
            <a:avLst/>
          </a:prstGeom>
        </p:spPr>
      </p:pic>
      <p:sp>
        <p:nvSpPr>
          <p:cNvPr id="3" name="TextBox 2"/>
          <p:cNvSpPr txBox="1"/>
          <p:nvPr/>
        </p:nvSpPr>
        <p:spPr>
          <a:xfrm>
            <a:off x="251488" y="1094988"/>
            <a:ext cx="11341754" cy="3016210"/>
          </a:xfrm>
          <a:prstGeom prst="rect">
            <a:avLst/>
          </a:prstGeom>
          <a:noFill/>
        </p:spPr>
        <p:txBody>
          <a:bodyPr wrap="square" rtlCol="0">
            <a:spAutoFit/>
          </a:bodyPr>
          <a:lstStyle/>
          <a:p>
            <a:r>
              <a:rPr lang="en-US" sz="1900" smtClean="0">
                <a:latin typeface="Arial" panose="020B0604020202020204" pitchFamily="34" charset="0"/>
                <a:cs typeface="Arial" panose="020B0604020202020204" pitchFamily="34" charset="0"/>
              </a:rPr>
              <a:t>Tính năng: </a:t>
            </a:r>
          </a:p>
          <a:p>
            <a:endParaRPr lang="en-US" sz="190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900" smtClean="0">
                <a:latin typeface="Arial" panose="020B0604020202020204" pitchFamily="34" charset="0"/>
                <a:cs typeface="Arial" panose="020B0604020202020204" pitchFamily="34" charset="0"/>
              </a:rPr>
              <a:t>Tốc </a:t>
            </a:r>
            <a:r>
              <a:rPr lang="vi-VN" sz="1900">
                <a:latin typeface="Arial" panose="020B0604020202020204" pitchFamily="34" charset="0"/>
                <a:cs typeface="Arial" panose="020B0604020202020204" pitchFamily="34" charset="0"/>
              </a:rPr>
              <a:t>độ </a:t>
            </a:r>
            <a:r>
              <a:rPr lang="vi-VN" sz="1900" b="1">
                <a:latin typeface="Arial" panose="020B0604020202020204" pitchFamily="34" charset="0"/>
                <a:cs typeface="Arial" panose="020B0604020202020204" pitchFamily="34" charset="0"/>
              </a:rPr>
              <a:t>nhanh hơn </a:t>
            </a:r>
            <a:r>
              <a:rPr lang="vi-VN" sz="1900">
                <a:latin typeface="Arial" panose="020B0604020202020204" pitchFamily="34" charset="0"/>
                <a:cs typeface="Arial" panose="020B0604020202020204" pitchFamily="34" charset="0"/>
              </a:rPr>
              <a:t>USB 3.0 2 lần, USB 2.0 20 </a:t>
            </a:r>
            <a:r>
              <a:rPr lang="vi-VN" sz="1900" smtClean="0">
                <a:latin typeface="Arial" panose="020B0604020202020204" pitchFamily="34" charset="0"/>
                <a:cs typeface="Arial" panose="020B0604020202020204" pitchFamily="34" charset="0"/>
              </a:rPr>
              <a:t>lầ</a:t>
            </a:r>
            <a:r>
              <a:rPr lang="en-US" sz="1900" smtClean="0">
                <a:latin typeface="Arial" panose="020B0604020202020204" pitchFamily="34" charset="0"/>
                <a:cs typeface="Arial" panose="020B0604020202020204" pitchFamily="34" charset="0"/>
              </a:rPr>
              <a:t>n.</a:t>
            </a:r>
            <a:endParaRPr lang="vi-VN" sz="19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900" smtClean="0">
                <a:latin typeface="Arial" panose="020B0604020202020204" pitchFamily="34" charset="0"/>
                <a:cs typeface="Arial" panose="020B0604020202020204" pitchFamily="34" charset="0"/>
              </a:rPr>
              <a:t> </a:t>
            </a:r>
            <a:r>
              <a:rPr lang="vi-VN" sz="1900">
                <a:latin typeface="Arial" panose="020B0604020202020204" pitchFamily="34" charset="0"/>
                <a:cs typeface="Arial" panose="020B0604020202020204" pitchFamily="34" charset="0"/>
              </a:rPr>
              <a:t>Công nghệ ThunderBolt được Intel tự phát triển và Apple hợp tác để đưa ra thị trường</a:t>
            </a:r>
            <a:r>
              <a:rPr lang="vi-VN" sz="1900" smtClean="0">
                <a:latin typeface="Arial" panose="020B0604020202020204" pitchFamily="34" charset="0"/>
                <a:cs typeface="Arial" panose="020B0604020202020204" pitchFamily="34" charset="0"/>
              </a:rPr>
              <a:t>.</a:t>
            </a:r>
            <a:endParaRPr lang="vi-VN" sz="19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900" smtClean="0">
                <a:latin typeface="Arial" panose="020B0604020202020204" pitchFamily="34" charset="0"/>
                <a:cs typeface="Arial" panose="020B0604020202020204" pitchFamily="34" charset="0"/>
              </a:rPr>
              <a:t> </a:t>
            </a:r>
            <a:r>
              <a:rPr lang="vi-VN" sz="1900">
                <a:latin typeface="Arial" panose="020B0604020202020204" pitchFamily="34" charset="0"/>
                <a:cs typeface="Arial" panose="020B0604020202020204" pitchFamily="34" charset="0"/>
              </a:rPr>
              <a:t>ThunderBolt </a:t>
            </a:r>
            <a:r>
              <a:rPr lang="vi-VN" sz="1900" b="1">
                <a:latin typeface="Arial" panose="020B0604020202020204" pitchFamily="34" charset="0"/>
                <a:cs typeface="Arial" panose="020B0604020202020204" pitchFamily="34" charset="0"/>
              </a:rPr>
              <a:t>truyền dữ liệu đồng thời theo cả 2 hướng </a:t>
            </a:r>
            <a:r>
              <a:rPr lang="vi-VN" sz="1900">
                <a:latin typeface="Arial" panose="020B0604020202020204" pitchFamily="34" charset="0"/>
                <a:cs typeface="Arial" panose="020B0604020202020204" pitchFamily="34" charset="0"/>
              </a:rPr>
              <a:t>cùng một lúc, sử dụng full băng thông 10Gbps trên mỗi hướng</a:t>
            </a:r>
            <a:r>
              <a:rPr lang="vi-VN" sz="1900" smtClean="0">
                <a:latin typeface="Arial" panose="020B0604020202020204" pitchFamily="34" charset="0"/>
                <a:cs typeface="Arial" panose="020B0604020202020204" pitchFamily="34" charset="0"/>
              </a:rPr>
              <a:t>.</a:t>
            </a:r>
            <a:endParaRPr lang="vi-VN" sz="19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900" smtClean="0">
                <a:latin typeface="Arial" panose="020B0604020202020204" pitchFamily="34" charset="0"/>
                <a:cs typeface="Arial" panose="020B0604020202020204" pitchFamily="34" charset="0"/>
              </a:rPr>
              <a:t> </a:t>
            </a:r>
            <a:r>
              <a:rPr lang="vi-VN" sz="1900">
                <a:latin typeface="Arial" panose="020B0604020202020204" pitchFamily="34" charset="0"/>
                <a:cs typeface="Arial" panose="020B0604020202020204" pitchFamily="34" charset="0"/>
              </a:rPr>
              <a:t>PCI Express </a:t>
            </a:r>
            <a:r>
              <a:rPr lang="vi-VN" sz="1900" b="1">
                <a:latin typeface="Arial" panose="020B0604020202020204" pitchFamily="34" charset="0"/>
                <a:cs typeface="Arial" panose="020B0604020202020204" pitchFamily="34" charset="0"/>
              </a:rPr>
              <a:t>được tích hợp sẵn</a:t>
            </a:r>
            <a:r>
              <a:rPr lang="vi-VN" sz="1900">
                <a:latin typeface="Arial" panose="020B0604020202020204" pitchFamily="34" charset="0"/>
                <a:cs typeface="Arial" panose="020B0604020202020204" pitchFamily="34" charset="0"/>
              </a:rPr>
              <a:t>, ThunderBolt sẽ khiến các thiết bị ngoại vi nhanh như thiết bị tích hợp đi kèm máy</a:t>
            </a:r>
            <a:r>
              <a:rPr lang="vi-VN" sz="1900" smtClean="0">
                <a:latin typeface="Arial" panose="020B0604020202020204" pitchFamily="34" charset="0"/>
                <a:cs typeface="Arial" panose="020B0604020202020204" pitchFamily="34" charset="0"/>
              </a:rPr>
              <a:t>.</a:t>
            </a:r>
            <a:endParaRPr lang="vi-VN" sz="19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900" smtClean="0">
                <a:latin typeface="Arial" panose="020B0604020202020204" pitchFamily="34" charset="0"/>
                <a:cs typeface="Arial" panose="020B0604020202020204" pitchFamily="34" charset="0"/>
              </a:rPr>
              <a:t>ThunderBolt </a:t>
            </a:r>
            <a:r>
              <a:rPr lang="vi-VN" sz="1900">
                <a:latin typeface="Arial" panose="020B0604020202020204" pitchFamily="34" charset="0"/>
                <a:cs typeface="Arial" panose="020B0604020202020204" pitchFamily="34" charset="0"/>
              </a:rPr>
              <a:t>cung cấp 10W điện cho thiết bị ngoại vi, </a:t>
            </a:r>
            <a:r>
              <a:rPr lang="vi-VN" sz="1900" b="1">
                <a:latin typeface="Arial" panose="020B0604020202020204" pitchFamily="34" charset="0"/>
                <a:cs typeface="Arial" panose="020B0604020202020204" pitchFamily="34" charset="0"/>
              </a:rPr>
              <a:t>cao hơn </a:t>
            </a:r>
            <a:r>
              <a:rPr lang="vi-VN" sz="1900">
                <a:latin typeface="Arial" panose="020B0604020202020204" pitchFamily="34" charset="0"/>
                <a:cs typeface="Arial" panose="020B0604020202020204" pitchFamily="34" charset="0"/>
              </a:rPr>
              <a:t>so với mức 8W của FireWire 800 và 5W của USB 3.0</a:t>
            </a:r>
            <a:r>
              <a:rPr lang="vi-VN" sz="1900" smtClean="0">
                <a:latin typeface="Arial" panose="020B0604020202020204" pitchFamily="34" charset="0"/>
                <a:cs typeface="Arial" panose="020B0604020202020204" pitchFamily="34" charset="0"/>
              </a:rPr>
              <a:t>.</a:t>
            </a:r>
            <a:endParaRPr lang="vi-VN" sz="190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329" y="3832698"/>
            <a:ext cx="4640092" cy="2856792"/>
          </a:xfrm>
          <a:prstGeom prst="rect">
            <a:avLst/>
          </a:prstGeom>
        </p:spPr>
      </p:pic>
    </p:spTree>
    <p:extLst>
      <p:ext uri="{BB962C8B-B14F-4D97-AF65-F5344CB8AC3E}">
        <p14:creationId xmlns:p14="http://schemas.microsoft.com/office/powerpoint/2010/main" val="253216612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13">
            <a:extLst>
              <a:ext uri="{FF2B5EF4-FFF2-40B4-BE49-F238E27FC236}">
                <a16:creationId xmlns:a16="http://schemas.microsoft.com/office/drawing/2014/main" id="{BF3E3E4F-C4AB-4AF4-8ADD-463D71946B4D}"/>
              </a:ext>
            </a:extLst>
          </p:cNvPr>
          <p:cNvSpPr/>
          <p:nvPr/>
        </p:nvSpPr>
        <p:spPr>
          <a:xfrm>
            <a:off x="0" y="11151"/>
            <a:ext cx="12215853" cy="68563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BBD1F686-8464-4510-AC0A-AF054D9756C3}"/>
              </a:ext>
            </a:extLst>
          </p:cNvPr>
          <p:cNvSpPr txBox="1"/>
          <p:nvPr/>
        </p:nvSpPr>
        <p:spPr>
          <a:xfrm>
            <a:off x="-185611" y="332738"/>
            <a:ext cx="12280522"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4: Chuẩn kết nối ThunderBolt</a:t>
            </a:r>
            <a:endParaRPr lang="en-US" sz="3600">
              <a:solidFill>
                <a:schemeClr val="bg1"/>
              </a:solidFill>
              <a:latin typeface="Arial" panose="020B0604020202020204" pitchFamily="34" charset="0"/>
              <a:cs typeface="Arial" panose="020B0604020202020204" pitchFamily="34" charset="0"/>
            </a:endParaRPr>
          </a:p>
        </p:txBody>
      </p:sp>
      <p:sp>
        <p:nvSpPr>
          <p:cNvPr id="9" name="Hình chữ nhật 8">
            <a:extLst>
              <a:ext uri="{FF2B5EF4-FFF2-40B4-BE49-F238E27FC236}">
                <a16:creationId xmlns:a16="http://schemas.microsoft.com/office/drawing/2014/main" id="{ADB8C300-3DC3-411E-86B6-D25DFB5CF252}"/>
              </a:ext>
            </a:extLst>
          </p:cNvPr>
          <p:cNvSpPr/>
          <p:nvPr/>
        </p:nvSpPr>
        <p:spPr>
          <a:xfrm>
            <a:off x="11628581" y="1"/>
            <a:ext cx="563323" cy="5156200"/>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0546965" y="4060796"/>
            <a:ext cx="271516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1502857"/>
            <a:ext cx="540538" cy="186264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2270096"/>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10" name="Hình bình hành 9">
            <a:extLst>
              <a:ext uri="{FF2B5EF4-FFF2-40B4-BE49-F238E27FC236}">
                <a16:creationId xmlns:a16="http://schemas.microsoft.com/office/drawing/2014/main" id="{2A2EE563-6FA5-4F4B-941F-B4B2CBB10558}"/>
              </a:ext>
            </a:extLst>
          </p:cNvPr>
          <p:cNvSpPr/>
          <p:nvPr/>
        </p:nvSpPr>
        <p:spPr>
          <a:xfrm rot="10800000">
            <a:off x="-6795112" y="0"/>
            <a:ext cx="3672309" cy="6901255"/>
          </a:xfrm>
          <a:prstGeom prst="parallelogram">
            <a:avLst/>
          </a:prstGeom>
          <a:solidFill>
            <a:srgbClr val="E9423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ình hành 10">
            <a:extLst>
              <a:ext uri="{FF2B5EF4-FFF2-40B4-BE49-F238E27FC236}">
                <a16:creationId xmlns:a16="http://schemas.microsoft.com/office/drawing/2014/main" id="{3B52BEAF-DC03-40EC-9C62-062FC2581A0A}"/>
              </a:ext>
            </a:extLst>
          </p:cNvPr>
          <p:cNvSpPr/>
          <p:nvPr/>
        </p:nvSpPr>
        <p:spPr>
          <a:xfrm rot="10800000">
            <a:off x="15266955" y="-43255"/>
            <a:ext cx="3672309" cy="6901255"/>
          </a:xfrm>
          <a:prstGeom prst="parallelogram">
            <a:avLst/>
          </a:prstGeom>
          <a:solidFill>
            <a:srgbClr val="FBBD0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ình hành 11">
            <a:extLst>
              <a:ext uri="{FF2B5EF4-FFF2-40B4-BE49-F238E27FC236}">
                <a16:creationId xmlns:a16="http://schemas.microsoft.com/office/drawing/2014/main" id="{E5DFFFA1-2AB7-4EF4-8EF9-FA313D0FB5A9}"/>
              </a:ext>
            </a:extLst>
          </p:cNvPr>
          <p:cNvSpPr/>
          <p:nvPr/>
        </p:nvSpPr>
        <p:spPr>
          <a:xfrm rot="10800000">
            <a:off x="21083480" y="-43255"/>
            <a:ext cx="3672309" cy="6901255"/>
          </a:xfrm>
          <a:prstGeom prst="parallelogram">
            <a:avLst/>
          </a:prstGeom>
          <a:solidFill>
            <a:srgbClr val="33A95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ình hành 12">
            <a:extLst>
              <a:ext uri="{FF2B5EF4-FFF2-40B4-BE49-F238E27FC236}">
                <a16:creationId xmlns:a16="http://schemas.microsoft.com/office/drawing/2014/main" id="{BB327273-62EB-4E33-919E-9782FA8C9BD1}"/>
              </a:ext>
            </a:extLst>
          </p:cNvPr>
          <p:cNvSpPr/>
          <p:nvPr/>
        </p:nvSpPr>
        <p:spPr>
          <a:xfrm rot="10800000">
            <a:off x="-13983237" y="0"/>
            <a:ext cx="3672309" cy="6901255"/>
          </a:xfrm>
          <a:prstGeom prst="parallelogram">
            <a:avLst/>
          </a:prstGeom>
          <a:solidFill>
            <a:srgbClr val="4084F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ộp Văn bản 14">
            <a:extLst>
              <a:ext uri="{FF2B5EF4-FFF2-40B4-BE49-F238E27FC236}">
                <a16:creationId xmlns:a16="http://schemas.microsoft.com/office/drawing/2014/main" id="{DC0D9024-DA9D-485B-9B71-84ABB1B2BDBD}"/>
              </a:ext>
            </a:extLst>
          </p:cNvPr>
          <p:cNvSpPr txBox="1"/>
          <p:nvPr/>
        </p:nvSpPr>
        <p:spPr>
          <a:xfrm>
            <a:off x="4386823" y="9038313"/>
            <a:ext cx="3418354" cy="1446550"/>
          </a:xfrm>
          <a:prstGeom prst="rect">
            <a:avLst/>
          </a:prstGeom>
          <a:noFill/>
        </p:spPr>
        <p:txBody>
          <a:bodyPr wrap="square" rtlCol="0">
            <a:spAutoFit/>
          </a:bodyPr>
          <a:lstStyle/>
          <a:p>
            <a:pPr algn="ctr"/>
            <a:r>
              <a:rPr lang="en-US" sz="4400" b="1">
                <a:solidFill>
                  <a:srgbClr val="4084F3"/>
                </a:solidFill>
                <a:latin typeface="Arial" panose="020B0604020202020204" pitchFamily="34" charset="0"/>
                <a:cs typeface="Arial" panose="020B0604020202020204" pitchFamily="34" charset="0"/>
              </a:rPr>
              <a:t>Thanks</a:t>
            </a:r>
            <a:r>
              <a:rPr lang="en-US" sz="4400" b="1">
                <a:latin typeface="Arial" panose="020B0604020202020204" pitchFamily="34" charset="0"/>
                <a:cs typeface="Arial" panose="020B0604020202020204" pitchFamily="34" charset="0"/>
              </a:rPr>
              <a:t> </a:t>
            </a:r>
            <a:r>
              <a:rPr lang="en-US" sz="4400" b="1">
                <a:solidFill>
                  <a:srgbClr val="E94236"/>
                </a:solidFill>
                <a:latin typeface="Arial" panose="020B0604020202020204" pitchFamily="34" charset="0"/>
                <a:cs typeface="Arial" panose="020B0604020202020204" pitchFamily="34" charset="0"/>
              </a:rPr>
              <a:t>For</a:t>
            </a:r>
            <a:r>
              <a:rPr lang="en-US" sz="4400" b="1">
                <a:latin typeface="Arial" panose="020B0604020202020204" pitchFamily="34" charset="0"/>
                <a:cs typeface="Arial" panose="020B0604020202020204" pitchFamily="34" charset="0"/>
              </a:rPr>
              <a:t> </a:t>
            </a:r>
            <a:r>
              <a:rPr lang="en-US" sz="4400" b="1">
                <a:solidFill>
                  <a:srgbClr val="FBBD06"/>
                </a:solidFill>
                <a:latin typeface="Arial" panose="020B0604020202020204" pitchFamily="34" charset="0"/>
                <a:cs typeface="Arial" panose="020B0604020202020204" pitchFamily="34" charset="0"/>
              </a:rPr>
              <a:t>Watching</a:t>
            </a:r>
            <a:r>
              <a:rPr lang="en-US" sz="4400" b="1">
                <a:solidFill>
                  <a:srgbClr val="33A952"/>
                </a:solidFill>
                <a:latin typeface="Arial" panose="020B0604020202020204" pitchFamily="34" charset="0"/>
                <a:cs typeface="Arial" panose="020B0604020202020204" pitchFamily="34" charset="0"/>
              </a:rPr>
              <a:t>!</a:t>
            </a:r>
          </a:p>
        </p:txBody>
      </p:sp>
      <p:pic>
        <p:nvPicPr>
          <p:cNvPr id="19" name="Hình ảnh 18">
            <a:extLst>
              <a:ext uri="{FF2B5EF4-FFF2-40B4-BE49-F238E27FC236}">
                <a16:creationId xmlns:a16="http://schemas.microsoft.com/office/drawing/2014/main" id="{3E6B1996-E0E3-493F-A90D-B13206968B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55" b="94330" l="2317" r="88417">
                        <a14:foregroundMark x1="23938" y1="34021" x2="24324" y2="53608"/>
                        <a14:foregroundMark x1="23166" y1="29897" x2="24324" y2="46907"/>
                        <a14:foregroundMark x1="27799" y1="24742" x2="55598" y2="19072"/>
                        <a14:foregroundMark x1="39382" y1="15979" x2="55598" y2="15979"/>
                        <a14:foregroundMark x1="52124" y1="13402" x2="71429" y2="38144"/>
                        <a14:foregroundMark x1="72587" y1="28351" x2="74517" y2="56701"/>
                        <a14:foregroundMark x1="75676" y1="57216" x2="64479" y2="85052"/>
                        <a14:foregroundMark x1="39768" y1="82990" x2="50965" y2="90722"/>
                        <a14:foregroundMark x1="27799" y1="77835" x2="36293" y2="84021"/>
                        <a14:foregroundMark x1="22780" y1="63402" x2="30116" y2="76289"/>
                        <a14:foregroundMark x1="16988" y1="56701" x2="23166" y2="70103"/>
                        <a14:foregroundMark x1="17761" y1="59278" x2="20077" y2="71649"/>
                        <a14:foregroundMark x1="18919" y1="40722" x2="21236" y2="61340"/>
                        <a14:foregroundMark x1="19691" y1="32474" x2="21236" y2="52062"/>
                        <a14:foregroundMark x1="21236" y1="31443" x2="29730" y2="22680"/>
                        <a14:foregroundMark x1="32819" y1="19588" x2="51737" y2="13918"/>
                        <a14:foregroundMark x1="61390" y1="14948" x2="72587" y2="29381"/>
                        <a14:foregroundMark x1="73359" y1="30412" x2="78764" y2="43814"/>
                        <a14:foregroundMark x1="78764" y1="44845" x2="79537" y2="56701"/>
                        <a14:foregroundMark x1="80695" y1="50515" x2="76448" y2="69072"/>
                        <a14:foregroundMark x1="64093" y1="79897" x2="48263" y2="84536"/>
                        <a14:foregroundMark x1="37838" y1="85567" x2="45174" y2="88660"/>
                        <a14:foregroundMark x1="40154" y1="89691" x2="49035" y2="91237"/>
                        <a14:foregroundMark x1="53668" y1="90722" x2="61390" y2="89691"/>
                        <a14:foregroundMark x1="63320" y1="86598" x2="72973" y2="77835"/>
                        <a14:foregroundMark x1="78378" y1="60309" x2="77220" y2="70619"/>
                        <a14:foregroundMark x1="82625" y1="60309" x2="80309" y2="69072"/>
                        <a14:foregroundMark x1="77992" y1="32474" x2="80695" y2="43299"/>
                        <a14:foregroundMark x1="67954" y1="18557" x2="77220" y2="24742"/>
                        <a14:foregroundMark x1="57529" y1="11856" x2="61390" y2="15979"/>
                        <a14:foregroundMark x1="48263" y1="18041" x2="49035" y2="62887"/>
                        <a14:foregroundMark x1="37452" y1="33505" x2="45946" y2="71649"/>
                        <a14:foregroundMark x1="39768" y1="34536" x2="61390" y2="51546"/>
                        <a14:foregroundMark x1="49421" y1="34536" x2="72201" y2="46907"/>
                        <a14:foregroundMark x1="57915" y1="38144" x2="75290" y2="72165"/>
                        <a14:foregroundMark x1="51351" y1="62371" x2="54826" y2="69588"/>
                        <a14:foregroundMark x1="47876" y1="52062" x2="60618" y2="65464"/>
                        <a14:foregroundMark x1="33591" y1="89175" x2="41313" y2="89175"/>
                        <a14:foregroundMark x1="50193" y1="93814" x2="52124" y2="94330"/>
                        <a14:foregroundMark x1="64093" y1="89691" x2="72201" y2="84536"/>
                        <a14:foregroundMark x1="80309" y1="39175" x2="81081" y2="51546"/>
                        <a14:foregroundMark x1="79151" y1="30412" x2="83784" y2="46392"/>
                        <a14:foregroundMark x1="54054" y1="8247" x2="63320" y2="10309"/>
                        <a14:foregroundMark x1="39382" y1="7216" x2="2317" y2="31443"/>
                        <a14:foregroundMark x1="2317" y1="31443" x2="2317" y2="31443"/>
                        <a14:foregroundMark x1="44015" y1="7732" x2="52510" y2="8763"/>
                        <a14:foregroundMark x1="61390" y1="9794" x2="71815" y2="14948"/>
                        <a14:foregroundMark x1="72973" y1="16495" x2="75290" y2="20619"/>
                        <a14:foregroundMark x1="54826" y1="6186" x2="53668" y2="6701"/>
                        <a14:foregroundMark x1="44788" y1="7216" x2="52896" y2="7216"/>
                        <a14:foregroundMark x1="45560" y1="5155" x2="53668" y2="5155"/>
                      </a14:backgroundRemoval>
                    </a14:imgEffect>
                  </a14:imgLayer>
                </a14:imgProps>
              </a:ext>
              <a:ext uri="{28A0092B-C50C-407E-A947-70E740481C1C}">
                <a14:useLocalDpi xmlns:a14="http://schemas.microsoft.com/office/drawing/2010/main" val="0"/>
              </a:ext>
            </a:extLst>
          </a:blip>
          <a:stretch>
            <a:fillRect/>
          </a:stretch>
        </p:blipFill>
        <p:spPr>
          <a:xfrm>
            <a:off x="5284555" y="-3791989"/>
            <a:ext cx="1646741" cy="1233466"/>
          </a:xfrm>
          <a:prstGeom prst="rect">
            <a:avLst/>
          </a:prstGeom>
        </p:spPr>
      </p:pic>
      <p:sp>
        <p:nvSpPr>
          <p:cNvPr id="3" name="TextBox 2"/>
          <p:cNvSpPr txBox="1"/>
          <p:nvPr/>
        </p:nvSpPr>
        <p:spPr>
          <a:xfrm>
            <a:off x="310199" y="1288078"/>
            <a:ext cx="11008183" cy="430887"/>
          </a:xfrm>
          <a:prstGeom prst="rect">
            <a:avLst/>
          </a:prstGeom>
          <a:noFill/>
        </p:spPr>
        <p:txBody>
          <a:bodyPr wrap="square" rtlCol="0">
            <a:spAutoFit/>
          </a:bodyPr>
          <a:lstStyle/>
          <a:p>
            <a:r>
              <a:rPr lang="en-US" sz="2200" smtClean="0">
                <a:latin typeface="Arial" panose="020B0604020202020204" pitchFamily="34" charset="0"/>
                <a:cs typeface="Arial" panose="020B0604020202020204" pitchFamily="34" charset="0"/>
              </a:rPr>
              <a:t>Phân loại các chuẩn ThunderBolt hiện có: </a:t>
            </a:r>
            <a:endParaRPr lang="en-US" sz="2200">
              <a:latin typeface="Arial" panose="020B0604020202020204" pitchFamily="34" charset="0"/>
              <a:cs typeface="Arial" panose="020B0604020202020204" pitchFamily="34" charset="0"/>
            </a:endParaRPr>
          </a:p>
        </p:txBody>
      </p:sp>
      <p:sp>
        <p:nvSpPr>
          <p:cNvPr id="6" name="TextBox 5"/>
          <p:cNvSpPr txBox="1"/>
          <p:nvPr/>
        </p:nvSpPr>
        <p:spPr>
          <a:xfrm>
            <a:off x="310199" y="2470151"/>
            <a:ext cx="2710907" cy="2862322"/>
          </a:xfrm>
          <a:prstGeom prst="rect">
            <a:avLst/>
          </a:prstGeom>
          <a:noFill/>
        </p:spPr>
        <p:txBody>
          <a:bodyPr wrap="square" rtlCol="0">
            <a:spAutoFit/>
          </a:bodyPr>
          <a:lstStyle/>
          <a:p>
            <a:r>
              <a:rPr lang="vi-VN" b="1"/>
              <a:t>ThunderBolt 1</a:t>
            </a:r>
          </a:p>
          <a:p>
            <a:r>
              <a:rPr lang="vi-VN"/>
              <a:t>Chuẩn ThunderBolt 1 có 4 kênh DisplayPort 5.4Gbps, 2 kênh được sử dụng để truyền dữ liệu và 2 kênh còn lại để nhận dữ liệu, nhờ đó tạo ra 1 kênh truyền 10Gbps, 1 kênh nhận 10Gbps.</a:t>
            </a:r>
          </a:p>
        </p:txBody>
      </p:sp>
      <p:sp>
        <p:nvSpPr>
          <p:cNvPr id="7" name="TextBox 6"/>
          <p:cNvSpPr txBox="1"/>
          <p:nvPr/>
        </p:nvSpPr>
        <p:spPr>
          <a:xfrm>
            <a:off x="3331305" y="2470151"/>
            <a:ext cx="3410316" cy="2585323"/>
          </a:xfrm>
          <a:prstGeom prst="rect">
            <a:avLst/>
          </a:prstGeom>
          <a:noFill/>
        </p:spPr>
        <p:txBody>
          <a:bodyPr wrap="square" rtlCol="0">
            <a:spAutoFit/>
          </a:bodyPr>
          <a:lstStyle/>
          <a:p>
            <a:r>
              <a:rPr lang="vi-VN" b="1"/>
              <a:t>ThunderBolt 2</a:t>
            </a:r>
          </a:p>
          <a:p>
            <a:r>
              <a:rPr lang="vi-VN"/>
              <a:t>ThunderBolt 2 tăng gấp đôi tốc độ truyền bằng cách cho phép 4 kênh được kết nối theo cùng một hướng. Về mặt chức năng, 2 chuẩn đầu tiên giống hệt nhau và đều sử dụng các đầu nối mini </a:t>
            </a:r>
            <a:r>
              <a:rPr lang="vi-VN" smtClean="0"/>
              <a:t>DisplayPort.</a:t>
            </a:r>
            <a:endParaRPr lang="vi-VN"/>
          </a:p>
          <a:p>
            <a:endParaRPr lang="en-US"/>
          </a:p>
        </p:txBody>
      </p:sp>
      <p:sp>
        <p:nvSpPr>
          <p:cNvPr id="20" name="TextBox 19"/>
          <p:cNvSpPr txBox="1"/>
          <p:nvPr/>
        </p:nvSpPr>
        <p:spPr>
          <a:xfrm>
            <a:off x="6962608" y="2470151"/>
            <a:ext cx="4444985" cy="4247317"/>
          </a:xfrm>
          <a:prstGeom prst="rect">
            <a:avLst/>
          </a:prstGeom>
          <a:noFill/>
        </p:spPr>
        <p:txBody>
          <a:bodyPr wrap="square" rtlCol="0">
            <a:spAutoFit/>
          </a:bodyPr>
          <a:lstStyle/>
          <a:p>
            <a:r>
              <a:rPr lang="vi-VN" b="1"/>
              <a:t>ThunderBolt 3</a:t>
            </a:r>
          </a:p>
          <a:p>
            <a:r>
              <a:rPr lang="vi-VN"/>
              <a:t>ThunderBolt 3 mang đến nhiều cải tiến quan trọng hơn. Bên cạnh việc tăng gấp đôi băng thông so với phiên bản trước, bằng cách </a:t>
            </a:r>
            <a:r>
              <a:rPr lang="vi-VN" b="1"/>
              <a:t>tăng gấp 2 số kênh DisplayPort </a:t>
            </a:r>
            <a:r>
              <a:rPr lang="vi-VN"/>
              <a:t>có sẵn và sử dụng chuẩn PCI Express 3.0, nó hỗ trợ chuẩn USB </a:t>
            </a:r>
            <a:r>
              <a:rPr lang="vi-VN" smtClean="0"/>
              <a:t>3.1</a:t>
            </a:r>
            <a:r>
              <a:rPr lang="en-US"/>
              <a:t> </a:t>
            </a:r>
            <a:r>
              <a:rPr lang="vi-VN" smtClean="0"/>
              <a:t>và </a:t>
            </a:r>
            <a:r>
              <a:rPr lang="vi-VN"/>
              <a:t>sử dụng USB Type-C thay vì đầu nối mini DisplayPort.</a:t>
            </a:r>
          </a:p>
          <a:p>
            <a:r>
              <a:rPr lang="vi-VN"/>
              <a:t>Nhờ đó, ThunderBolt 3 tương thích với các thiết bị USB 3.1, tuy nhiên bị </a:t>
            </a:r>
            <a:r>
              <a:rPr lang="vi-VN" b="1"/>
              <a:t>giới hạn ở mức 10Gbps</a:t>
            </a:r>
            <a:r>
              <a:rPr lang="vi-VN"/>
              <a:t> (1GB/s) - </a:t>
            </a:r>
            <a:r>
              <a:rPr lang="en-US" smtClean="0"/>
              <a:t> </a:t>
            </a:r>
            <a:r>
              <a:rPr lang="vi-VN" smtClean="0"/>
              <a:t>tốc </a:t>
            </a:r>
            <a:r>
              <a:rPr lang="vi-VN"/>
              <a:t>độ truyền tối đa của USB 3.1.</a:t>
            </a:r>
          </a:p>
          <a:p>
            <a:r>
              <a:rPr lang="vi-VN"/>
              <a:t/>
            </a:r>
            <a:br>
              <a:rPr lang="vi-VN"/>
            </a:br>
            <a:endParaRPr lang="en-US"/>
          </a:p>
        </p:txBody>
      </p:sp>
    </p:spTree>
    <p:extLst>
      <p:ext uri="{BB962C8B-B14F-4D97-AF65-F5344CB8AC3E}">
        <p14:creationId xmlns:p14="http://schemas.microsoft.com/office/powerpoint/2010/main" val="25426333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13">
            <a:extLst>
              <a:ext uri="{FF2B5EF4-FFF2-40B4-BE49-F238E27FC236}">
                <a16:creationId xmlns:a16="http://schemas.microsoft.com/office/drawing/2014/main" id="{BF3E3E4F-C4AB-4AF4-8ADD-463D71946B4D}"/>
              </a:ext>
            </a:extLst>
          </p:cNvPr>
          <p:cNvSpPr/>
          <p:nvPr/>
        </p:nvSpPr>
        <p:spPr>
          <a:xfrm>
            <a:off x="0" y="11151"/>
            <a:ext cx="12215853" cy="68563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BBD1F686-8464-4510-AC0A-AF054D9756C3}"/>
              </a:ext>
            </a:extLst>
          </p:cNvPr>
          <p:cNvSpPr txBox="1"/>
          <p:nvPr/>
        </p:nvSpPr>
        <p:spPr>
          <a:xfrm>
            <a:off x="-185611" y="332738"/>
            <a:ext cx="12280522"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4: Chuẩn kết nối ThunderBolt</a:t>
            </a:r>
            <a:endParaRPr lang="en-US" sz="3600">
              <a:solidFill>
                <a:schemeClr val="bg1"/>
              </a:solidFill>
              <a:latin typeface="Arial" panose="020B0604020202020204" pitchFamily="34" charset="0"/>
              <a:cs typeface="Arial" panose="020B0604020202020204" pitchFamily="34" charset="0"/>
            </a:endParaRPr>
          </a:p>
        </p:txBody>
      </p:sp>
      <p:sp>
        <p:nvSpPr>
          <p:cNvPr id="9" name="Hình chữ nhật 8">
            <a:extLst>
              <a:ext uri="{FF2B5EF4-FFF2-40B4-BE49-F238E27FC236}">
                <a16:creationId xmlns:a16="http://schemas.microsoft.com/office/drawing/2014/main" id="{ADB8C300-3DC3-411E-86B6-D25DFB5CF252}"/>
              </a:ext>
            </a:extLst>
          </p:cNvPr>
          <p:cNvSpPr/>
          <p:nvPr/>
        </p:nvSpPr>
        <p:spPr>
          <a:xfrm>
            <a:off x="11628581" y="1"/>
            <a:ext cx="563323" cy="5156200"/>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0546965" y="4060796"/>
            <a:ext cx="271516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1502857"/>
            <a:ext cx="540538" cy="186264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2270096"/>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10" name="Hình bình hành 9">
            <a:extLst>
              <a:ext uri="{FF2B5EF4-FFF2-40B4-BE49-F238E27FC236}">
                <a16:creationId xmlns:a16="http://schemas.microsoft.com/office/drawing/2014/main" id="{2A2EE563-6FA5-4F4B-941F-B4B2CBB10558}"/>
              </a:ext>
            </a:extLst>
          </p:cNvPr>
          <p:cNvSpPr/>
          <p:nvPr/>
        </p:nvSpPr>
        <p:spPr>
          <a:xfrm rot="10800000">
            <a:off x="-6795112" y="0"/>
            <a:ext cx="3672309" cy="6901255"/>
          </a:xfrm>
          <a:prstGeom prst="parallelogram">
            <a:avLst/>
          </a:prstGeom>
          <a:solidFill>
            <a:srgbClr val="E9423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ình hành 10">
            <a:extLst>
              <a:ext uri="{FF2B5EF4-FFF2-40B4-BE49-F238E27FC236}">
                <a16:creationId xmlns:a16="http://schemas.microsoft.com/office/drawing/2014/main" id="{3B52BEAF-DC03-40EC-9C62-062FC2581A0A}"/>
              </a:ext>
            </a:extLst>
          </p:cNvPr>
          <p:cNvSpPr/>
          <p:nvPr/>
        </p:nvSpPr>
        <p:spPr>
          <a:xfrm rot="10800000">
            <a:off x="15266955" y="-43255"/>
            <a:ext cx="3672309" cy="6901255"/>
          </a:xfrm>
          <a:prstGeom prst="parallelogram">
            <a:avLst/>
          </a:prstGeom>
          <a:solidFill>
            <a:srgbClr val="FBBD0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ình hành 11">
            <a:extLst>
              <a:ext uri="{FF2B5EF4-FFF2-40B4-BE49-F238E27FC236}">
                <a16:creationId xmlns:a16="http://schemas.microsoft.com/office/drawing/2014/main" id="{E5DFFFA1-2AB7-4EF4-8EF9-FA313D0FB5A9}"/>
              </a:ext>
            </a:extLst>
          </p:cNvPr>
          <p:cNvSpPr/>
          <p:nvPr/>
        </p:nvSpPr>
        <p:spPr>
          <a:xfrm rot="10800000">
            <a:off x="21083480" y="-43255"/>
            <a:ext cx="3672309" cy="6901255"/>
          </a:xfrm>
          <a:prstGeom prst="parallelogram">
            <a:avLst/>
          </a:prstGeom>
          <a:solidFill>
            <a:srgbClr val="33A95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ình hành 12">
            <a:extLst>
              <a:ext uri="{FF2B5EF4-FFF2-40B4-BE49-F238E27FC236}">
                <a16:creationId xmlns:a16="http://schemas.microsoft.com/office/drawing/2014/main" id="{BB327273-62EB-4E33-919E-9782FA8C9BD1}"/>
              </a:ext>
            </a:extLst>
          </p:cNvPr>
          <p:cNvSpPr/>
          <p:nvPr/>
        </p:nvSpPr>
        <p:spPr>
          <a:xfrm rot="10800000">
            <a:off x="-13983237" y="0"/>
            <a:ext cx="3672309" cy="6901255"/>
          </a:xfrm>
          <a:prstGeom prst="parallelogram">
            <a:avLst/>
          </a:prstGeom>
          <a:solidFill>
            <a:srgbClr val="4084F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ộp Văn bản 14">
            <a:extLst>
              <a:ext uri="{FF2B5EF4-FFF2-40B4-BE49-F238E27FC236}">
                <a16:creationId xmlns:a16="http://schemas.microsoft.com/office/drawing/2014/main" id="{DC0D9024-DA9D-485B-9B71-84ABB1B2BDBD}"/>
              </a:ext>
            </a:extLst>
          </p:cNvPr>
          <p:cNvSpPr txBox="1"/>
          <p:nvPr/>
        </p:nvSpPr>
        <p:spPr>
          <a:xfrm>
            <a:off x="4386823" y="9038313"/>
            <a:ext cx="3418354" cy="1446550"/>
          </a:xfrm>
          <a:prstGeom prst="rect">
            <a:avLst/>
          </a:prstGeom>
          <a:noFill/>
        </p:spPr>
        <p:txBody>
          <a:bodyPr wrap="square" rtlCol="0">
            <a:spAutoFit/>
          </a:bodyPr>
          <a:lstStyle/>
          <a:p>
            <a:pPr algn="ctr"/>
            <a:r>
              <a:rPr lang="en-US" sz="4400" b="1">
                <a:solidFill>
                  <a:srgbClr val="4084F3"/>
                </a:solidFill>
                <a:latin typeface="Arial" panose="020B0604020202020204" pitchFamily="34" charset="0"/>
                <a:cs typeface="Arial" panose="020B0604020202020204" pitchFamily="34" charset="0"/>
              </a:rPr>
              <a:t>Thanks</a:t>
            </a:r>
            <a:r>
              <a:rPr lang="en-US" sz="4400" b="1">
                <a:latin typeface="Arial" panose="020B0604020202020204" pitchFamily="34" charset="0"/>
                <a:cs typeface="Arial" panose="020B0604020202020204" pitchFamily="34" charset="0"/>
              </a:rPr>
              <a:t> </a:t>
            </a:r>
            <a:r>
              <a:rPr lang="en-US" sz="4400" b="1">
                <a:solidFill>
                  <a:srgbClr val="E94236"/>
                </a:solidFill>
                <a:latin typeface="Arial" panose="020B0604020202020204" pitchFamily="34" charset="0"/>
                <a:cs typeface="Arial" panose="020B0604020202020204" pitchFamily="34" charset="0"/>
              </a:rPr>
              <a:t>For</a:t>
            </a:r>
            <a:r>
              <a:rPr lang="en-US" sz="4400" b="1">
                <a:latin typeface="Arial" panose="020B0604020202020204" pitchFamily="34" charset="0"/>
                <a:cs typeface="Arial" panose="020B0604020202020204" pitchFamily="34" charset="0"/>
              </a:rPr>
              <a:t> </a:t>
            </a:r>
            <a:r>
              <a:rPr lang="en-US" sz="4400" b="1">
                <a:solidFill>
                  <a:srgbClr val="FBBD06"/>
                </a:solidFill>
                <a:latin typeface="Arial" panose="020B0604020202020204" pitchFamily="34" charset="0"/>
                <a:cs typeface="Arial" panose="020B0604020202020204" pitchFamily="34" charset="0"/>
              </a:rPr>
              <a:t>Watching</a:t>
            </a:r>
            <a:r>
              <a:rPr lang="en-US" sz="4400" b="1">
                <a:solidFill>
                  <a:srgbClr val="33A952"/>
                </a:solidFill>
                <a:latin typeface="Arial" panose="020B0604020202020204" pitchFamily="34" charset="0"/>
                <a:cs typeface="Arial" panose="020B0604020202020204" pitchFamily="34" charset="0"/>
              </a:rPr>
              <a:t>!</a:t>
            </a:r>
          </a:p>
        </p:txBody>
      </p:sp>
      <p:pic>
        <p:nvPicPr>
          <p:cNvPr id="19" name="Hình ảnh 18">
            <a:extLst>
              <a:ext uri="{FF2B5EF4-FFF2-40B4-BE49-F238E27FC236}">
                <a16:creationId xmlns:a16="http://schemas.microsoft.com/office/drawing/2014/main" id="{3E6B1996-E0E3-493F-A90D-B13206968B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55" b="94330" l="2317" r="88417">
                        <a14:foregroundMark x1="23938" y1="34021" x2="24324" y2="53608"/>
                        <a14:foregroundMark x1="23166" y1="29897" x2="24324" y2="46907"/>
                        <a14:foregroundMark x1="27799" y1="24742" x2="55598" y2="19072"/>
                        <a14:foregroundMark x1="39382" y1="15979" x2="55598" y2="15979"/>
                        <a14:foregroundMark x1="52124" y1="13402" x2="71429" y2="38144"/>
                        <a14:foregroundMark x1="72587" y1="28351" x2="74517" y2="56701"/>
                        <a14:foregroundMark x1="75676" y1="57216" x2="64479" y2="85052"/>
                        <a14:foregroundMark x1="39768" y1="82990" x2="50965" y2="90722"/>
                        <a14:foregroundMark x1="27799" y1="77835" x2="36293" y2="84021"/>
                        <a14:foregroundMark x1="22780" y1="63402" x2="30116" y2="76289"/>
                        <a14:foregroundMark x1="16988" y1="56701" x2="23166" y2="70103"/>
                        <a14:foregroundMark x1="17761" y1="59278" x2="20077" y2="71649"/>
                        <a14:foregroundMark x1="18919" y1="40722" x2="21236" y2="61340"/>
                        <a14:foregroundMark x1="19691" y1="32474" x2="21236" y2="52062"/>
                        <a14:foregroundMark x1="21236" y1="31443" x2="29730" y2="22680"/>
                        <a14:foregroundMark x1="32819" y1="19588" x2="51737" y2="13918"/>
                        <a14:foregroundMark x1="61390" y1="14948" x2="72587" y2="29381"/>
                        <a14:foregroundMark x1="73359" y1="30412" x2="78764" y2="43814"/>
                        <a14:foregroundMark x1="78764" y1="44845" x2="79537" y2="56701"/>
                        <a14:foregroundMark x1="80695" y1="50515" x2="76448" y2="69072"/>
                        <a14:foregroundMark x1="64093" y1="79897" x2="48263" y2="84536"/>
                        <a14:foregroundMark x1="37838" y1="85567" x2="45174" y2="88660"/>
                        <a14:foregroundMark x1="40154" y1="89691" x2="49035" y2="91237"/>
                        <a14:foregroundMark x1="53668" y1="90722" x2="61390" y2="89691"/>
                        <a14:foregroundMark x1="63320" y1="86598" x2="72973" y2="77835"/>
                        <a14:foregroundMark x1="78378" y1="60309" x2="77220" y2="70619"/>
                        <a14:foregroundMark x1="82625" y1="60309" x2="80309" y2="69072"/>
                        <a14:foregroundMark x1="77992" y1="32474" x2="80695" y2="43299"/>
                        <a14:foregroundMark x1="67954" y1="18557" x2="77220" y2="24742"/>
                        <a14:foregroundMark x1="57529" y1="11856" x2="61390" y2="15979"/>
                        <a14:foregroundMark x1="48263" y1="18041" x2="49035" y2="62887"/>
                        <a14:foregroundMark x1="37452" y1="33505" x2="45946" y2="71649"/>
                        <a14:foregroundMark x1="39768" y1="34536" x2="61390" y2="51546"/>
                        <a14:foregroundMark x1="49421" y1="34536" x2="72201" y2="46907"/>
                        <a14:foregroundMark x1="57915" y1="38144" x2="75290" y2="72165"/>
                        <a14:foregroundMark x1="51351" y1="62371" x2="54826" y2="69588"/>
                        <a14:foregroundMark x1="47876" y1="52062" x2="60618" y2="65464"/>
                        <a14:foregroundMark x1="33591" y1="89175" x2="41313" y2="89175"/>
                        <a14:foregroundMark x1="50193" y1="93814" x2="52124" y2="94330"/>
                        <a14:foregroundMark x1="64093" y1="89691" x2="72201" y2="84536"/>
                        <a14:foregroundMark x1="80309" y1="39175" x2="81081" y2="51546"/>
                        <a14:foregroundMark x1="79151" y1="30412" x2="83784" y2="46392"/>
                        <a14:foregroundMark x1="54054" y1="8247" x2="63320" y2="10309"/>
                        <a14:foregroundMark x1="39382" y1="7216" x2="2317" y2="31443"/>
                        <a14:foregroundMark x1="2317" y1="31443" x2="2317" y2="31443"/>
                        <a14:foregroundMark x1="44015" y1="7732" x2="52510" y2="8763"/>
                        <a14:foregroundMark x1="61390" y1="9794" x2="71815" y2="14948"/>
                        <a14:foregroundMark x1="72973" y1="16495" x2="75290" y2="20619"/>
                        <a14:foregroundMark x1="54826" y1="6186" x2="53668" y2="6701"/>
                        <a14:foregroundMark x1="44788" y1="7216" x2="52896" y2="7216"/>
                        <a14:foregroundMark x1="45560" y1="5155" x2="53668" y2="5155"/>
                      </a14:backgroundRemoval>
                    </a14:imgEffect>
                  </a14:imgLayer>
                </a14:imgProps>
              </a:ext>
              <a:ext uri="{28A0092B-C50C-407E-A947-70E740481C1C}">
                <a14:useLocalDpi xmlns:a14="http://schemas.microsoft.com/office/drawing/2010/main" val="0"/>
              </a:ext>
            </a:extLst>
          </a:blip>
          <a:stretch>
            <a:fillRect/>
          </a:stretch>
        </p:blipFill>
        <p:spPr>
          <a:xfrm>
            <a:off x="5284555" y="-3791989"/>
            <a:ext cx="1646741" cy="1233466"/>
          </a:xfrm>
          <a:prstGeom prst="rect">
            <a:avLst/>
          </a:prstGeom>
        </p:spPr>
      </p:pic>
      <p:sp>
        <p:nvSpPr>
          <p:cNvPr id="3" name="TextBox 2"/>
          <p:cNvSpPr txBox="1"/>
          <p:nvPr/>
        </p:nvSpPr>
        <p:spPr>
          <a:xfrm>
            <a:off x="310199" y="1133525"/>
            <a:ext cx="11008183" cy="430887"/>
          </a:xfrm>
          <a:prstGeom prst="rect">
            <a:avLst/>
          </a:prstGeom>
          <a:noFill/>
        </p:spPr>
        <p:txBody>
          <a:bodyPr wrap="square" rtlCol="0">
            <a:spAutoFit/>
          </a:bodyPr>
          <a:lstStyle/>
          <a:p>
            <a:r>
              <a:rPr lang="en-US" sz="2200" smtClean="0">
                <a:latin typeface="Arial" panose="020B0604020202020204" pitchFamily="34" charset="0"/>
                <a:cs typeface="Arial" panose="020B0604020202020204" pitchFamily="34" charset="0"/>
              </a:rPr>
              <a:t>Phân loại các chuẩn ThunderBolt hiện có: </a:t>
            </a:r>
            <a:endParaRPr lang="en-US" sz="2200">
              <a:latin typeface="Arial" panose="020B0604020202020204" pitchFamily="34" charset="0"/>
              <a:cs typeface="Arial" panose="020B0604020202020204"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1864457725"/>
              </p:ext>
            </p:extLst>
          </p:nvPr>
        </p:nvGraphicFramePr>
        <p:xfrm>
          <a:off x="1357216" y="1818969"/>
          <a:ext cx="9501415" cy="3869497"/>
        </p:xfrm>
        <a:graphic>
          <a:graphicData uri="http://schemas.openxmlformats.org/drawingml/2006/table">
            <a:tbl>
              <a:tblPr firstRow="1" bandRow="1">
                <a:tableStyleId>{5C22544A-7EE6-4342-B048-85BDC9FD1C3A}</a:tableStyleId>
              </a:tblPr>
              <a:tblGrid>
                <a:gridCol w="1900283">
                  <a:extLst>
                    <a:ext uri="{9D8B030D-6E8A-4147-A177-3AD203B41FA5}">
                      <a16:colId xmlns:a16="http://schemas.microsoft.com/office/drawing/2014/main" val="1590197079"/>
                    </a:ext>
                  </a:extLst>
                </a:gridCol>
                <a:gridCol w="1900283">
                  <a:extLst>
                    <a:ext uri="{9D8B030D-6E8A-4147-A177-3AD203B41FA5}">
                      <a16:colId xmlns:a16="http://schemas.microsoft.com/office/drawing/2014/main" val="2425816350"/>
                    </a:ext>
                  </a:extLst>
                </a:gridCol>
                <a:gridCol w="1900283">
                  <a:extLst>
                    <a:ext uri="{9D8B030D-6E8A-4147-A177-3AD203B41FA5}">
                      <a16:colId xmlns:a16="http://schemas.microsoft.com/office/drawing/2014/main" val="3931319330"/>
                    </a:ext>
                  </a:extLst>
                </a:gridCol>
                <a:gridCol w="1900283">
                  <a:extLst>
                    <a:ext uri="{9D8B030D-6E8A-4147-A177-3AD203B41FA5}">
                      <a16:colId xmlns:a16="http://schemas.microsoft.com/office/drawing/2014/main" val="767253870"/>
                    </a:ext>
                  </a:extLst>
                </a:gridCol>
                <a:gridCol w="1900283">
                  <a:extLst>
                    <a:ext uri="{9D8B030D-6E8A-4147-A177-3AD203B41FA5}">
                      <a16:colId xmlns:a16="http://schemas.microsoft.com/office/drawing/2014/main" val="1636443936"/>
                    </a:ext>
                  </a:extLst>
                </a:gridCol>
              </a:tblGrid>
              <a:tr h="847791">
                <a:tc>
                  <a:txBody>
                    <a:bodyPr/>
                    <a:lstStyle/>
                    <a:p>
                      <a:endParaRPr lang="en-US"/>
                    </a:p>
                  </a:txBody>
                  <a:tcPr/>
                </a:tc>
                <a:tc>
                  <a:txBody>
                    <a:bodyPr/>
                    <a:lstStyle/>
                    <a:p>
                      <a:r>
                        <a:rPr lang="en-US" smtClean="0"/>
                        <a:t>Băng</a:t>
                      </a:r>
                      <a:r>
                        <a:rPr lang="en-US" baseline="0" smtClean="0"/>
                        <a:t> thông tối đa (Gbps)</a:t>
                      </a:r>
                      <a:endParaRPr lang="en-US"/>
                    </a:p>
                  </a:txBody>
                  <a:tcPr/>
                </a:tc>
                <a:tc>
                  <a:txBody>
                    <a:bodyPr/>
                    <a:lstStyle/>
                    <a:p>
                      <a:r>
                        <a:rPr lang="en-US" smtClean="0"/>
                        <a:t>Băng</a:t>
                      </a:r>
                      <a:r>
                        <a:rPr lang="en-US" baseline="0" smtClean="0"/>
                        <a:t> thông tối đa (GB/s)</a:t>
                      </a:r>
                      <a:endParaRPr lang="en-US"/>
                    </a:p>
                  </a:txBody>
                  <a:tcPr/>
                </a:tc>
                <a:tc>
                  <a:txBody>
                    <a:bodyPr/>
                    <a:lstStyle/>
                    <a:p>
                      <a:r>
                        <a:rPr lang="en-US" smtClean="0"/>
                        <a:t>Thiết</a:t>
                      </a:r>
                      <a:r>
                        <a:rPr lang="en-US" baseline="0" smtClean="0"/>
                        <a:t> bị kết nối tối đa </a:t>
                      </a:r>
                      <a:endParaRPr lang="en-US"/>
                    </a:p>
                  </a:txBody>
                  <a:tcPr/>
                </a:tc>
                <a:tc>
                  <a:txBody>
                    <a:bodyPr/>
                    <a:lstStyle/>
                    <a:p>
                      <a:r>
                        <a:rPr lang="en-US" smtClean="0"/>
                        <a:t>Tương</a:t>
                      </a:r>
                      <a:r>
                        <a:rPr lang="en-US" baseline="0" smtClean="0"/>
                        <a:t> thích</a:t>
                      </a:r>
                      <a:endParaRPr lang="en-US"/>
                    </a:p>
                  </a:txBody>
                  <a:tcPr/>
                </a:tc>
                <a:extLst>
                  <a:ext uri="{0D108BD9-81ED-4DB2-BD59-A6C34878D82A}">
                    <a16:rowId xmlns:a16="http://schemas.microsoft.com/office/drawing/2014/main" val="2419165638"/>
                  </a:ext>
                </a:extLst>
              </a:tr>
              <a:tr h="847791">
                <a:tc>
                  <a:txBody>
                    <a:bodyPr/>
                    <a:lstStyle/>
                    <a:p>
                      <a:r>
                        <a:rPr lang="en-US" smtClean="0"/>
                        <a:t>Thunderbolt</a:t>
                      </a:r>
                      <a:r>
                        <a:rPr lang="en-US" baseline="0" smtClean="0"/>
                        <a:t> 1</a:t>
                      </a:r>
                      <a:endParaRPr lang="en-US"/>
                    </a:p>
                  </a:txBody>
                  <a:tcPr/>
                </a:tc>
                <a:tc>
                  <a:txBody>
                    <a:bodyPr/>
                    <a:lstStyle/>
                    <a:p>
                      <a:r>
                        <a:rPr lang="en-US" smtClean="0"/>
                        <a:t>10 Gbps</a:t>
                      </a:r>
                      <a:endParaRPr lang="en-US"/>
                    </a:p>
                  </a:txBody>
                  <a:tcPr/>
                </a:tc>
                <a:tc>
                  <a:txBody>
                    <a:bodyPr/>
                    <a:lstStyle/>
                    <a:p>
                      <a:r>
                        <a:rPr lang="en-US" smtClean="0"/>
                        <a:t>1 GB/s</a:t>
                      </a:r>
                      <a:endParaRPr lang="en-US"/>
                    </a:p>
                  </a:txBody>
                  <a:tcPr/>
                </a:tc>
                <a:tc>
                  <a:txBody>
                    <a:bodyPr/>
                    <a:lstStyle/>
                    <a:p>
                      <a:r>
                        <a:rPr lang="en-US" smtClean="0"/>
                        <a:t>7</a:t>
                      </a:r>
                      <a:endParaRPr lang="en-US"/>
                    </a:p>
                  </a:txBody>
                  <a:tcPr/>
                </a:tc>
                <a:tc>
                  <a:txBody>
                    <a:bodyPr/>
                    <a:lstStyle/>
                    <a:p>
                      <a:r>
                        <a:rPr lang="en-US" sz="1800" b="0" i="0" kern="1200" smtClean="0">
                          <a:solidFill>
                            <a:schemeClr val="dk1"/>
                          </a:solidFill>
                          <a:effectLst/>
                          <a:latin typeface="+mn-lt"/>
                          <a:ea typeface="+mn-ea"/>
                          <a:cs typeface="+mn-cs"/>
                        </a:rPr>
                        <a:t>PCIe 2.0 x4, DP 1.1a x4</a:t>
                      </a:r>
                      <a:endParaRPr lang="en-US"/>
                    </a:p>
                  </a:txBody>
                  <a:tcPr/>
                </a:tc>
                <a:extLst>
                  <a:ext uri="{0D108BD9-81ED-4DB2-BD59-A6C34878D82A}">
                    <a16:rowId xmlns:a16="http://schemas.microsoft.com/office/drawing/2014/main" val="3870690808"/>
                  </a:ext>
                </a:extLst>
              </a:tr>
              <a:tr h="847791">
                <a:tc>
                  <a:txBody>
                    <a:bodyPr/>
                    <a:lstStyle/>
                    <a:p>
                      <a:r>
                        <a:rPr lang="en-US" smtClean="0"/>
                        <a:t>Thunderbolt</a:t>
                      </a:r>
                      <a:r>
                        <a:rPr lang="en-US" baseline="0" smtClean="0"/>
                        <a:t> 2</a:t>
                      </a:r>
                      <a:endParaRPr lang="en-US"/>
                    </a:p>
                  </a:txBody>
                  <a:tcPr/>
                </a:tc>
                <a:tc>
                  <a:txBody>
                    <a:bodyPr/>
                    <a:lstStyle/>
                    <a:p>
                      <a:r>
                        <a:rPr lang="en-US" smtClean="0"/>
                        <a:t>20 Gbps</a:t>
                      </a:r>
                    </a:p>
                  </a:txBody>
                  <a:tcPr/>
                </a:tc>
                <a:tc>
                  <a:txBody>
                    <a:bodyPr/>
                    <a:lstStyle/>
                    <a:p>
                      <a:r>
                        <a:rPr lang="en-US" smtClean="0"/>
                        <a:t>2 GB/s</a:t>
                      </a:r>
                      <a:endParaRPr lang="en-US"/>
                    </a:p>
                  </a:txBody>
                  <a:tcPr/>
                </a:tc>
                <a:tc>
                  <a:txBody>
                    <a:bodyPr/>
                    <a:lstStyle/>
                    <a:p>
                      <a:r>
                        <a:rPr lang="en-US" smtClean="0"/>
                        <a:t>7</a:t>
                      </a:r>
                      <a:endParaRPr lang="en-US"/>
                    </a:p>
                  </a:txBody>
                  <a:tcPr/>
                </a:tc>
                <a:tc>
                  <a:txBody>
                    <a:bodyPr/>
                    <a:lstStyle/>
                    <a:p>
                      <a:r>
                        <a:rPr lang="pl-PL" sz="1800" b="0" i="0" kern="1200" smtClean="0">
                          <a:solidFill>
                            <a:schemeClr val="dk1"/>
                          </a:solidFill>
                          <a:effectLst/>
                          <a:latin typeface="+mn-lt"/>
                          <a:ea typeface="+mn-ea"/>
                          <a:cs typeface="+mn-cs"/>
                        </a:rPr>
                        <a:t>PCIe 2.0 x4, DP 1.2 x4</a:t>
                      </a:r>
                      <a:endParaRPr lang="en-US"/>
                    </a:p>
                  </a:txBody>
                  <a:tcPr/>
                </a:tc>
                <a:extLst>
                  <a:ext uri="{0D108BD9-81ED-4DB2-BD59-A6C34878D82A}">
                    <a16:rowId xmlns:a16="http://schemas.microsoft.com/office/drawing/2014/main" val="3106203973"/>
                  </a:ext>
                </a:extLst>
              </a:tr>
              <a:tr h="1326124">
                <a:tc>
                  <a:txBody>
                    <a:bodyPr/>
                    <a:lstStyle/>
                    <a:p>
                      <a:r>
                        <a:rPr lang="en-US" smtClean="0"/>
                        <a:t>Thunderbolt</a:t>
                      </a:r>
                      <a:r>
                        <a:rPr lang="en-US" baseline="0" smtClean="0"/>
                        <a:t> 3</a:t>
                      </a:r>
                      <a:endParaRPr lang="en-US"/>
                    </a:p>
                  </a:txBody>
                  <a:tcPr/>
                </a:tc>
                <a:tc>
                  <a:txBody>
                    <a:bodyPr/>
                    <a:lstStyle/>
                    <a:p>
                      <a:r>
                        <a:rPr lang="en-US" smtClean="0"/>
                        <a:t>40 Gbps</a:t>
                      </a:r>
                      <a:endParaRPr lang="en-US"/>
                    </a:p>
                  </a:txBody>
                  <a:tcPr/>
                </a:tc>
                <a:tc>
                  <a:txBody>
                    <a:bodyPr/>
                    <a:lstStyle/>
                    <a:p>
                      <a:r>
                        <a:rPr lang="en-US" smtClean="0"/>
                        <a:t>4 GB/s</a:t>
                      </a:r>
                      <a:endParaRPr lang="en-US"/>
                    </a:p>
                  </a:txBody>
                  <a:tcPr/>
                </a:tc>
                <a:tc>
                  <a:txBody>
                    <a:bodyPr/>
                    <a:lstStyle/>
                    <a:p>
                      <a:r>
                        <a:rPr lang="en-US" smtClean="0"/>
                        <a:t>6</a:t>
                      </a:r>
                      <a:endParaRPr lang="en-US"/>
                    </a:p>
                  </a:txBody>
                  <a:tcPr/>
                </a:tc>
                <a:tc>
                  <a:txBody>
                    <a:bodyPr/>
                    <a:lstStyle/>
                    <a:p>
                      <a:r>
                        <a:rPr lang="en-US" sz="1800" b="0" i="0" kern="1200" smtClean="0">
                          <a:solidFill>
                            <a:schemeClr val="dk1"/>
                          </a:solidFill>
                          <a:effectLst/>
                          <a:latin typeface="+mn-lt"/>
                          <a:ea typeface="+mn-ea"/>
                          <a:cs typeface="+mn-cs"/>
                        </a:rPr>
                        <a:t>PCIe 3.0 x4, DP 1.2 x8, USB 3.1, 10G Ethernet</a:t>
                      </a:r>
                      <a:endParaRPr lang="en-US"/>
                    </a:p>
                  </a:txBody>
                  <a:tcPr/>
                </a:tc>
                <a:extLst>
                  <a:ext uri="{0D108BD9-81ED-4DB2-BD59-A6C34878D82A}">
                    <a16:rowId xmlns:a16="http://schemas.microsoft.com/office/drawing/2014/main" val="34293249"/>
                  </a:ext>
                </a:extLst>
              </a:tr>
            </a:tbl>
          </a:graphicData>
        </a:graphic>
      </p:graphicFrame>
      <p:sp>
        <p:nvSpPr>
          <p:cNvPr id="22" name="TextBox 21"/>
          <p:cNvSpPr txBox="1"/>
          <p:nvPr/>
        </p:nvSpPr>
        <p:spPr>
          <a:xfrm>
            <a:off x="1540687" y="5924550"/>
            <a:ext cx="9134475" cy="430887"/>
          </a:xfrm>
          <a:prstGeom prst="rect">
            <a:avLst/>
          </a:prstGeom>
          <a:noFill/>
        </p:spPr>
        <p:txBody>
          <a:bodyPr wrap="square" rtlCol="0">
            <a:spAutoFit/>
          </a:bodyPr>
          <a:lstStyle/>
          <a:p>
            <a:pPr algn="ctr"/>
            <a:r>
              <a:rPr lang="en-US" sz="2200" smtClean="0">
                <a:latin typeface="Arial" panose="020B0604020202020204" pitchFamily="34" charset="0"/>
                <a:cs typeface="Arial" panose="020B0604020202020204" pitchFamily="34" charset="0"/>
              </a:rPr>
              <a:t>Bảng so sánh tốc độ giữa ThunderBolt 1, 2,3 </a:t>
            </a: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7562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Hình chữ nhật 13">
            <a:extLst>
              <a:ext uri="{FF2B5EF4-FFF2-40B4-BE49-F238E27FC236}">
                <a16:creationId xmlns:a16="http://schemas.microsoft.com/office/drawing/2014/main" id="{BF3E3E4F-C4AB-4AF4-8ADD-463D71946B4D}"/>
              </a:ext>
            </a:extLst>
          </p:cNvPr>
          <p:cNvSpPr/>
          <p:nvPr/>
        </p:nvSpPr>
        <p:spPr>
          <a:xfrm>
            <a:off x="0" y="-6899585"/>
            <a:ext cx="12215853" cy="68563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ộp Văn bản 17">
            <a:extLst>
              <a:ext uri="{FF2B5EF4-FFF2-40B4-BE49-F238E27FC236}">
                <a16:creationId xmlns:a16="http://schemas.microsoft.com/office/drawing/2014/main" id="{BBD1F686-8464-4510-AC0A-AF054D9756C3}"/>
              </a:ext>
            </a:extLst>
          </p:cNvPr>
          <p:cNvSpPr txBox="1"/>
          <p:nvPr/>
        </p:nvSpPr>
        <p:spPr>
          <a:xfrm>
            <a:off x="-185611" y="-6700201"/>
            <a:ext cx="3672309" cy="707886"/>
          </a:xfrm>
          <a:prstGeom prst="rect">
            <a:avLst/>
          </a:prstGeom>
          <a:noFill/>
        </p:spPr>
        <p:txBody>
          <a:bodyPr wrap="square" rtlCol="0">
            <a:spAutoFit/>
          </a:bodyPr>
          <a:lstStyle/>
          <a:p>
            <a:pPr algn="ctr"/>
            <a:r>
              <a:rPr lang="en-US" sz="4000">
                <a:solidFill>
                  <a:schemeClr val="bg1"/>
                </a:solidFill>
                <a:latin typeface="Arial" panose="020B0604020202020204" pitchFamily="34" charset="0"/>
                <a:cs typeface="Arial" panose="020B0604020202020204" pitchFamily="34" charset="0"/>
              </a:rPr>
              <a:t>Nội dung 4</a:t>
            </a:r>
          </a:p>
        </p:txBody>
      </p:sp>
      <p:sp>
        <p:nvSpPr>
          <p:cNvPr id="9" name="Hình chữ nhật 8">
            <a:extLst>
              <a:ext uri="{FF2B5EF4-FFF2-40B4-BE49-F238E27FC236}">
                <a16:creationId xmlns:a16="http://schemas.microsoft.com/office/drawing/2014/main" id="{ADB8C300-3DC3-411E-86B6-D25DFB5CF252}"/>
              </a:ext>
            </a:extLst>
          </p:cNvPr>
          <p:cNvSpPr/>
          <p:nvPr/>
        </p:nvSpPr>
        <p:spPr>
          <a:xfrm>
            <a:off x="11628581" y="-6899584"/>
            <a:ext cx="563323" cy="5156200"/>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0546965" y="-2838789"/>
            <a:ext cx="271516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6899585"/>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7125733"/>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5" name="Hình chữ nhật 4">
            <a:extLst>
              <a:ext uri="{FF2B5EF4-FFF2-40B4-BE49-F238E27FC236}">
                <a16:creationId xmlns:a16="http://schemas.microsoft.com/office/drawing/2014/main" id="{F2D57CDC-04D2-40FD-979D-9CD218723264}"/>
              </a:ext>
            </a:extLst>
          </p:cNvPr>
          <p:cNvSpPr/>
          <p:nvPr/>
        </p:nvSpPr>
        <p:spPr>
          <a:xfrm>
            <a:off x="11639975" y="-5396728"/>
            <a:ext cx="540538" cy="1862644"/>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0353060" y="-4629489"/>
            <a:ext cx="3125761"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11" name="Hình bình hành 10">
            <a:extLst>
              <a:ext uri="{FF2B5EF4-FFF2-40B4-BE49-F238E27FC236}">
                <a16:creationId xmlns:a16="http://schemas.microsoft.com/office/drawing/2014/main" id="{74B96223-451B-4E02-A397-72ABF27C10D5}"/>
              </a:ext>
            </a:extLst>
          </p:cNvPr>
          <p:cNvSpPr/>
          <p:nvPr/>
        </p:nvSpPr>
        <p:spPr>
          <a:xfrm rot="10800000">
            <a:off x="520078" y="0"/>
            <a:ext cx="3672309" cy="6901255"/>
          </a:xfrm>
          <a:prstGeom prst="parallelogram">
            <a:avLst/>
          </a:prstGeom>
          <a:solidFill>
            <a:srgbClr val="E9423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ình hành 11">
            <a:extLst>
              <a:ext uri="{FF2B5EF4-FFF2-40B4-BE49-F238E27FC236}">
                <a16:creationId xmlns:a16="http://schemas.microsoft.com/office/drawing/2014/main" id="{03C7D79E-887F-4B29-932D-891AA6AF3442}"/>
              </a:ext>
            </a:extLst>
          </p:cNvPr>
          <p:cNvSpPr/>
          <p:nvPr/>
        </p:nvSpPr>
        <p:spPr>
          <a:xfrm rot="10800000">
            <a:off x="7617229" y="-43255"/>
            <a:ext cx="3672309" cy="6901255"/>
          </a:xfrm>
          <a:prstGeom prst="parallelogram">
            <a:avLst/>
          </a:prstGeom>
          <a:solidFill>
            <a:srgbClr val="FBBD06"/>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ình hành 12">
            <a:extLst>
              <a:ext uri="{FF2B5EF4-FFF2-40B4-BE49-F238E27FC236}">
                <a16:creationId xmlns:a16="http://schemas.microsoft.com/office/drawing/2014/main" id="{B2096183-5E3A-43BF-8AAA-BC05561BA837}"/>
              </a:ext>
            </a:extLst>
          </p:cNvPr>
          <p:cNvSpPr/>
          <p:nvPr/>
        </p:nvSpPr>
        <p:spPr>
          <a:xfrm rot="10800000">
            <a:off x="9638994" y="-43255"/>
            <a:ext cx="3672309" cy="6901255"/>
          </a:xfrm>
          <a:prstGeom prst="parallelogram">
            <a:avLst/>
          </a:prstGeom>
          <a:solidFill>
            <a:srgbClr val="33A95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ình bình hành 2">
            <a:extLst>
              <a:ext uri="{FF2B5EF4-FFF2-40B4-BE49-F238E27FC236}">
                <a16:creationId xmlns:a16="http://schemas.microsoft.com/office/drawing/2014/main" id="{C937CABF-974B-4762-9499-DF57E80D39EB}"/>
              </a:ext>
            </a:extLst>
          </p:cNvPr>
          <p:cNvSpPr/>
          <p:nvPr/>
        </p:nvSpPr>
        <p:spPr>
          <a:xfrm rot="10800000">
            <a:off x="-1501687" y="0"/>
            <a:ext cx="3672309" cy="6901255"/>
          </a:xfrm>
          <a:prstGeom prst="parallelogram">
            <a:avLst/>
          </a:prstGeom>
          <a:solidFill>
            <a:srgbClr val="4084F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ộp Văn bản 5">
            <a:extLst>
              <a:ext uri="{FF2B5EF4-FFF2-40B4-BE49-F238E27FC236}">
                <a16:creationId xmlns:a16="http://schemas.microsoft.com/office/drawing/2014/main" id="{F0ED232F-973E-4A4A-ADCD-0647194F8CD4}"/>
              </a:ext>
            </a:extLst>
          </p:cNvPr>
          <p:cNvSpPr txBox="1"/>
          <p:nvPr/>
        </p:nvSpPr>
        <p:spPr>
          <a:xfrm>
            <a:off x="1724025" y="3284291"/>
            <a:ext cx="8220075" cy="1323439"/>
          </a:xfrm>
          <a:prstGeom prst="rect">
            <a:avLst/>
          </a:prstGeom>
          <a:noFill/>
        </p:spPr>
        <p:txBody>
          <a:bodyPr wrap="square" rtlCol="0">
            <a:spAutoFit/>
          </a:bodyPr>
          <a:lstStyle/>
          <a:p>
            <a:pPr algn="ctr"/>
            <a:r>
              <a:rPr lang="en-US" sz="4000" b="1" smtClean="0">
                <a:latin typeface="Arial" panose="020B0604020202020204" pitchFamily="34" charset="0"/>
                <a:cs typeface="Arial" panose="020B0604020202020204" pitchFamily="34" charset="0"/>
              </a:rPr>
              <a:t>Cảm ơn các bạn đã theo dõi bài thuyết trình của nhóm mình</a:t>
            </a:r>
          </a:p>
        </p:txBody>
      </p:sp>
      <p:pic>
        <p:nvPicPr>
          <p:cNvPr id="8" name="Hình ảnh 7">
            <a:extLst>
              <a:ext uri="{FF2B5EF4-FFF2-40B4-BE49-F238E27FC236}">
                <a16:creationId xmlns:a16="http://schemas.microsoft.com/office/drawing/2014/main" id="{96C83840-8F82-406F-B1AD-00FD55CD1B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55" b="94330" l="2317" r="88417">
                        <a14:foregroundMark x1="23938" y1="34021" x2="24324" y2="53608"/>
                        <a14:foregroundMark x1="23166" y1="29897" x2="24324" y2="46907"/>
                        <a14:foregroundMark x1="27799" y1="24742" x2="55598" y2="19072"/>
                        <a14:foregroundMark x1="39382" y1="15979" x2="55598" y2="15979"/>
                        <a14:foregroundMark x1="52124" y1="13402" x2="71429" y2="38144"/>
                        <a14:foregroundMark x1="72587" y1="28351" x2="74517" y2="56701"/>
                        <a14:foregroundMark x1="75676" y1="57216" x2="64479" y2="85052"/>
                        <a14:foregroundMark x1="39768" y1="82990" x2="50965" y2="90722"/>
                        <a14:foregroundMark x1="27799" y1="77835" x2="36293" y2="84021"/>
                        <a14:foregroundMark x1="22780" y1="63402" x2="30116" y2="76289"/>
                        <a14:foregroundMark x1="16988" y1="56701" x2="23166" y2="70103"/>
                        <a14:foregroundMark x1="17761" y1="59278" x2="20077" y2="71649"/>
                        <a14:foregroundMark x1="18919" y1="40722" x2="21236" y2="61340"/>
                        <a14:foregroundMark x1="19691" y1="32474" x2="21236" y2="52062"/>
                        <a14:foregroundMark x1="21236" y1="31443" x2="29730" y2="22680"/>
                        <a14:foregroundMark x1="32819" y1="19588" x2="51737" y2="13918"/>
                        <a14:foregroundMark x1="61390" y1="14948" x2="72587" y2="29381"/>
                        <a14:foregroundMark x1="73359" y1="30412" x2="78764" y2="43814"/>
                        <a14:foregroundMark x1="78764" y1="44845" x2="79537" y2="56701"/>
                        <a14:foregroundMark x1="80695" y1="50515" x2="76448" y2="69072"/>
                        <a14:foregroundMark x1="64093" y1="79897" x2="48263" y2="84536"/>
                        <a14:foregroundMark x1="37838" y1="85567" x2="45174" y2="88660"/>
                        <a14:foregroundMark x1="40154" y1="89691" x2="49035" y2="91237"/>
                        <a14:foregroundMark x1="53668" y1="90722" x2="61390" y2="89691"/>
                        <a14:foregroundMark x1="63320" y1="86598" x2="72973" y2="77835"/>
                        <a14:foregroundMark x1="78378" y1="60309" x2="77220" y2="70619"/>
                        <a14:foregroundMark x1="82625" y1="60309" x2="80309" y2="69072"/>
                        <a14:foregroundMark x1="77992" y1="32474" x2="80695" y2="43299"/>
                        <a14:foregroundMark x1="67954" y1="18557" x2="77220" y2="24742"/>
                        <a14:foregroundMark x1="57529" y1="11856" x2="61390" y2="15979"/>
                        <a14:foregroundMark x1="48263" y1="18041" x2="49035" y2="62887"/>
                        <a14:foregroundMark x1="37452" y1="33505" x2="45946" y2="71649"/>
                        <a14:foregroundMark x1="39768" y1="34536" x2="61390" y2="51546"/>
                        <a14:foregroundMark x1="49421" y1="34536" x2="72201" y2="46907"/>
                        <a14:foregroundMark x1="57915" y1="38144" x2="75290" y2="72165"/>
                        <a14:foregroundMark x1="51351" y1="62371" x2="54826" y2="69588"/>
                        <a14:foregroundMark x1="47876" y1="52062" x2="60618" y2="65464"/>
                        <a14:foregroundMark x1="33591" y1="89175" x2="41313" y2="89175"/>
                        <a14:foregroundMark x1="50193" y1="93814" x2="52124" y2="94330"/>
                        <a14:foregroundMark x1="64093" y1="89691" x2="72201" y2="84536"/>
                        <a14:foregroundMark x1="80309" y1="39175" x2="81081" y2="51546"/>
                        <a14:foregroundMark x1="79151" y1="30412" x2="83784" y2="46392"/>
                        <a14:foregroundMark x1="54054" y1="8247" x2="63320" y2="10309"/>
                        <a14:foregroundMark x1="39382" y1="7216" x2="2317" y2="31443"/>
                        <a14:foregroundMark x1="2317" y1="31443" x2="2317" y2="31443"/>
                        <a14:foregroundMark x1="44015" y1="7732" x2="52510" y2="8763"/>
                        <a14:foregroundMark x1="61390" y1="9794" x2="71815" y2="14948"/>
                        <a14:foregroundMark x1="72973" y1="16495" x2="75290" y2="20619"/>
                        <a14:foregroundMark x1="54826" y1="6186" x2="53668" y2="6701"/>
                        <a14:foregroundMark x1="44788" y1="7216" x2="52896" y2="7216"/>
                        <a14:foregroundMark x1="45560" y1="5155" x2="53668" y2="5155"/>
                      </a14:backgroundRemoval>
                    </a14:imgEffect>
                  </a14:imgLayer>
                </a14:imgProps>
              </a:ext>
              <a:ext uri="{28A0092B-C50C-407E-A947-70E740481C1C}">
                <a14:useLocalDpi xmlns:a14="http://schemas.microsoft.com/office/drawing/2010/main" val="0"/>
              </a:ext>
            </a:extLst>
          </a:blip>
          <a:stretch>
            <a:fillRect/>
          </a:stretch>
        </p:blipFill>
        <p:spPr>
          <a:xfrm>
            <a:off x="5284555" y="2173906"/>
            <a:ext cx="1646741" cy="1233466"/>
          </a:xfrm>
          <a:prstGeom prst="rect">
            <a:avLst/>
          </a:prstGeom>
        </p:spPr>
      </p:pic>
      <p:sp>
        <p:nvSpPr>
          <p:cNvPr id="7" name="TextBox 6"/>
          <p:cNvSpPr txBox="1"/>
          <p:nvPr/>
        </p:nvSpPr>
        <p:spPr>
          <a:xfrm>
            <a:off x="1" y="5347534"/>
            <a:ext cx="12215852" cy="553998"/>
          </a:xfrm>
          <a:prstGeom prst="rect">
            <a:avLst/>
          </a:prstGeom>
          <a:noFill/>
        </p:spPr>
        <p:txBody>
          <a:bodyPr wrap="square" rtlCol="0">
            <a:spAutoFit/>
          </a:bodyPr>
          <a:lstStyle/>
          <a:p>
            <a:pPr algn="ctr"/>
            <a:r>
              <a:rPr lang="en-US" sz="3000" b="1" smtClean="0"/>
              <a:t>Mọi thắc mắc xin liên hệ:      luutunglam3175@gmail.com</a:t>
            </a:r>
            <a:endParaRPr lang="en-US" sz="3000" b="1"/>
          </a:p>
        </p:txBody>
      </p:sp>
      <p:grpSp>
        <p:nvGrpSpPr>
          <p:cNvPr id="19" name="Google Shape;13276;p75"/>
          <p:cNvGrpSpPr/>
          <p:nvPr/>
        </p:nvGrpSpPr>
        <p:grpSpPr>
          <a:xfrm>
            <a:off x="5595464" y="5447154"/>
            <a:ext cx="382331" cy="354758"/>
            <a:chOff x="6272100" y="832575"/>
            <a:chExt cx="424650" cy="483125"/>
          </a:xfrm>
        </p:grpSpPr>
        <p:sp>
          <p:nvSpPr>
            <p:cNvPr id="20" name="Google Shape;13277;p75"/>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21" name="Google Shape;13278;p75"/>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97712579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balloons&#10;&#10;Description automatically generated with medium confidence">
            <a:extLst>
              <a:ext uri="{FF2B5EF4-FFF2-40B4-BE49-F238E27FC236}">
                <a16:creationId xmlns:a16="http://schemas.microsoft.com/office/drawing/2014/main" id="{E5D4A870-0DF8-4881-A220-5F8A81E6773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209326" y="-4947457"/>
            <a:ext cx="3773347" cy="2122508"/>
          </a:xfrm>
          <a:prstGeom prst="rect">
            <a:avLst/>
          </a:prstGeom>
        </p:spPr>
      </p:pic>
      <p:sp>
        <p:nvSpPr>
          <p:cNvPr id="6" name="TextBox 5">
            <a:extLst>
              <a:ext uri="{FF2B5EF4-FFF2-40B4-BE49-F238E27FC236}">
                <a16:creationId xmlns:a16="http://schemas.microsoft.com/office/drawing/2014/main" id="{1E6CE8C5-02F5-4F41-B0F0-83AD78B2AEB5}"/>
              </a:ext>
            </a:extLst>
          </p:cNvPr>
          <p:cNvSpPr txBox="1"/>
          <p:nvPr/>
        </p:nvSpPr>
        <p:spPr>
          <a:xfrm>
            <a:off x="3849305" y="-2042086"/>
            <a:ext cx="4045559" cy="461665"/>
          </a:xfrm>
          <a:prstGeom prst="rect">
            <a:avLst/>
          </a:prstGeom>
          <a:noFill/>
        </p:spPr>
        <p:txBody>
          <a:bodyPr wrap="square" rtlCol="0">
            <a:spAutoFit/>
          </a:bodyPr>
          <a:lstStyle/>
          <a:p>
            <a:pPr algn="ctr"/>
            <a:r>
              <a:rPr lang="en-US" sz="2400">
                <a:solidFill>
                  <a:srgbClr val="34393C"/>
                </a:solidFill>
                <a:latin typeface="Arial" panose="020B0604020202020204" pitchFamily="34" charset="0"/>
                <a:cs typeface="Arial" panose="020B0604020202020204" pitchFamily="34" charset="0"/>
              </a:rPr>
              <a:t>Welcome to Group Name</a:t>
            </a:r>
          </a:p>
        </p:txBody>
      </p:sp>
      <p:sp>
        <p:nvSpPr>
          <p:cNvPr id="8" name="TextBox 7">
            <a:extLst>
              <a:ext uri="{FF2B5EF4-FFF2-40B4-BE49-F238E27FC236}">
                <a16:creationId xmlns:a16="http://schemas.microsoft.com/office/drawing/2014/main" id="{709BFA28-6548-4576-B922-7BDDCB064DFE}"/>
              </a:ext>
            </a:extLst>
          </p:cNvPr>
          <p:cNvSpPr txBox="1"/>
          <p:nvPr/>
        </p:nvSpPr>
        <p:spPr>
          <a:xfrm>
            <a:off x="7561213" y="-2276190"/>
            <a:ext cx="310243" cy="769441"/>
          </a:xfrm>
          <a:prstGeom prst="rect">
            <a:avLst/>
          </a:prstGeom>
          <a:noFill/>
        </p:spPr>
        <p:txBody>
          <a:bodyPr wrap="square" rtlCol="0">
            <a:spAutoFit/>
          </a:bodyPr>
          <a:lstStyle/>
          <a:p>
            <a:r>
              <a:rPr lang="en-US" sz="4400">
                <a:solidFill>
                  <a:srgbClr val="34393C"/>
                </a:solidFill>
              </a:rPr>
              <a:t>.</a:t>
            </a:r>
          </a:p>
        </p:txBody>
      </p:sp>
      <p:sp>
        <p:nvSpPr>
          <p:cNvPr id="9" name="TextBox 8">
            <a:extLst>
              <a:ext uri="{FF2B5EF4-FFF2-40B4-BE49-F238E27FC236}">
                <a16:creationId xmlns:a16="http://schemas.microsoft.com/office/drawing/2014/main" id="{AB972743-4FFB-42CC-A47C-A108E3447FD5}"/>
              </a:ext>
            </a:extLst>
          </p:cNvPr>
          <p:cNvSpPr txBox="1"/>
          <p:nvPr/>
        </p:nvSpPr>
        <p:spPr>
          <a:xfrm>
            <a:off x="7739742" y="-2276190"/>
            <a:ext cx="310243" cy="769441"/>
          </a:xfrm>
          <a:prstGeom prst="rect">
            <a:avLst/>
          </a:prstGeom>
          <a:noFill/>
        </p:spPr>
        <p:txBody>
          <a:bodyPr wrap="square" rtlCol="0">
            <a:spAutoFit/>
          </a:bodyPr>
          <a:lstStyle/>
          <a:p>
            <a:r>
              <a:rPr lang="en-US" sz="4400">
                <a:solidFill>
                  <a:srgbClr val="34393C"/>
                </a:solidFill>
              </a:rPr>
              <a:t>.</a:t>
            </a:r>
          </a:p>
        </p:txBody>
      </p:sp>
      <p:sp>
        <p:nvSpPr>
          <p:cNvPr id="10" name="TextBox 9">
            <a:extLst>
              <a:ext uri="{FF2B5EF4-FFF2-40B4-BE49-F238E27FC236}">
                <a16:creationId xmlns:a16="http://schemas.microsoft.com/office/drawing/2014/main" id="{B4BD42E7-DF23-4B8E-A367-4684BBA7A779}"/>
              </a:ext>
            </a:extLst>
          </p:cNvPr>
          <p:cNvSpPr txBox="1"/>
          <p:nvPr/>
        </p:nvSpPr>
        <p:spPr>
          <a:xfrm>
            <a:off x="7918271" y="-2276190"/>
            <a:ext cx="310243" cy="769441"/>
          </a:xfrm>
          <a:prstGeom prst="rect">
            <a:avLst/>
          </a:prstGeom>
          <a:noFill/>
        </p:spPr>
        <p:txBody>
          <a:bodyPr wrap="square" rtlCol="0">
            <a:spAutoFit/>
          </a:bodyPr>
          <a:lstStyle/>
          <a:p>
            <a:r>
              <a:rPr lang="en-US" sz="4400">
                <a:solidFill>
                  <a:srgbClr val="34393C"/>
                </a:solidFill>
              </a:rPr>
              <a:t>.</a:t>
            </a:r>
          </a:p>
        </p:txBody>
      </p:sp>
      <p:grpSp>
        <p:nvGrpSpPr>
          <p:cNvPr id="17" name="Nhóm 16">
            <a:extLst>
              <a:ext uri="{FF2B5EF4-FFF2-40B4-BE49-F238E27FC236}">
                <a16:creationId xmlns:a16="http://schemas.microsoft.com/office/drawing/2014/main" id="{63CE80AF-10F1-48AD-AB7D-C9FA67EB2D0F}"/>
              </a:ext>
            </a:extLst>
          </p:cNvPr>
          <p:cNvGrpSpPr/>
          <p:nvPr/>
        </p:nvGrpSpPr>
        <p:grpSpPr>
          <a:xfrm>
            <a:off x="841585" y="8488860"/>
            <a:ext cx="2157823" cy="2847937"/>
            <a:chOff x="841585" y="1986455"/>
            <a:chExt cx="2157823" cy="2847937"/>
          </a:xfrm>
        </p:grpSpPr>
        <p:sp>
          <p:nvSpPr>
            <p:cNvPr id="18" name="Hình chữ nhật: Góc Tròn 17">
              <a:extLst>
                <a:ext uri="{FF2B5EF4-FFF2-40B4-BE49-F238E27FC236}">
                  <a16:creationId xmlns:a16="http://schemas.microsoft.com/office/drawing/2014/main" id="{5A06F7CE-452F-419A-9944-B9C761140618}"/>
                </a:ext>
              </a:extLst>
            </p:cNvPr>
            <p:cNvSpPr/>
            <p:nvPr/>
          </p:nvSpPr>
          <p:spPr>
            <a:xfrm>
              <a:off x="841585" y="1986455"/>
              <a:ext cx="2157823" cy="2847937"/>
            </a:xfrm>
            <a:prstGeom prst="roundRect">
              <a:avLst>
                <a:gd name="adj" fmla="val 8387"/>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04C3961C-9DC8-4E10-B2CE-3025C2835321}"/>
                </a:ext>
              </a:extLst>
            </p:cNvPr>
            <p:cNvSpPr/>
            <p:nvPr/>
          </p:nvSpPr>
          <p:spPr>
            <a:xfrm>
              <a:off x="1175004" y="2299249"/>
              <a:ext cx="1564582" cy="1513490"/>
            </a:xfrm>
            <a:prstGeom prst="ellipse">
              <a:avLst/>
            </a:prstGeom>
            <a:blipFill dpi="0" rotWithShape="1">
              <a:blip r:embed="rId3" cstate="hqprint">
                <a:extLst>
                  <a:ext uri="{28A0092B-C50C-407E-A947-70E740481C1C}">
                    <a14:useLocalDpi xmlns:a14="http://schemas.microsoft.com/office/drawing/2010/main" val="0"/>
                  </a:ext>
                </a:extLst>
              </a:blip>
              <a:srcRect/>
              <a:stretch>
                <a:fillRect t="-46767" b="-370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ộp Văn bản 19">
              <a:extLst>
                <a:ext uri="{FF2B5EF4-FFF2-40B4-BE49-F238E27FC236}">
                  <a16:creationId xmlns:a16="http://schemas.microsoft.com/office/drawing/2014/main" id="{0219B5D3-02E1-4F84-BE7D-1875F2554BAB}"/>
                </a:ext>
              </a:extLst>
            </p:cNvPr>
            <p:cNvSpPr txBox="1"/>
            <p:nvPr/>
          </p:nvSpPr>
          <p:spPr>
            <a:xfrm>
              <a:off x="1329524" y="3935571"/>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21" name="Hộp Văn bản 20">
              <a:extLst>
                <a:ext uri="{FF2B5EF4-FFF2-40B4-BE49-F238E27FC236}">
                  <a16:creationId xmlns:a16="http://schemas.microsoft.com/office/drawing/2014/main" id="{97674E7F-2645-4C9B-AF83-E0BB77877D96}"/>
                </a:ext>
              </a:extLst>
            </p:cNvPr>
            <p:cNvSpPr txBox="1"/>
            <p:nvPr/>
          </p:nvSpPr>
          <p:spPr>
            <a:xfrm>
              <a:off x="1097369"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22" name="Nhóm 21">
            <a:extLst>
              <a:ext uri="{FF2B5EF4-FFF2-40B4-BE49-F238E27FC236}">
                <a16:creationId xmlns:a16="http://schemas.microsoft.com/office/drawing/2014/main" id="{D729210B-A826-45B8-9741-0FEDD9A7461F}"/>
              </a:ext>
            </a:extLst>
          </p:cNvPr>
          <p:cNvGrpSpPr/>
          <p:nvPr/>
        </p:nvGrpSpPr>
        <p:grpSpPr>
          <a:xfrm>
            <a:off x="3369061" y="12586728"/>
            <a:ext cx="2157823" cy="2847937"/>
            <a:chOff x="3369061" y="1986455"/>
            <a:chExt cx="2157823" cy="2847937"/>
          </a:xfrm>
        </p:grpSpPr>
        <p:sp>
          <p:nvSpPr>
            <p:cNvPr id="23" name="Hình chữ nhật: Góc Tròn 22">
              <a:extLst>
                <a:ext uri="{FF2B5EF4-FFF2-40B4-BE49-F238E27FC236}">
                  <a16:creationId xmlns:a16="http://schemas.microsoft.com/office/drawing/2014/main" id="{FD9976E8-F8A1-454F-B664-A7ECF23FD47B}"/>
                </a:ext>
              </a:extLst>
            </p:cNvPr>
            <p:cNvSpPr/>
            <p:nvPr/>
          </p:nvSpPr>
          <p:spPr>
            <a:xfrm>
              <a:off x="3369061" y="1986455"/>
              <a:ext cx="2157823" cy="2847937"/>
            </a:xfrm>
            <a:prstGeom prst="roundRect">
              <a:avLst>
                <a:gd name="adj" fmla="val 8387"/>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ình Bầu dục 23">
              <a:extLst>
                <a:ext uri="{FF2B5EF4-FFF2-40B4-BE49-F238E27FC236}">
                  <a16:creationId xmlns:a16="http://schemas.microsoft.com/office/drawing/2014/main" id="{21E8E5CD-1A3E-43B3-AEDE-E634366668C1}"/>
                </a:ext>
              </a:extLst>
            </p:cNvPr>
            <p:cNvSpPr/>
            <p:nvPr/>
          </p:nvSpPr>
          <p:spPr>
            <a:xfrm>
              <a:off x="3737774" y="2308274"/>
              <a:ext cx="1564582" cy="1513490"/>
            </a:xfrm>
            <a:prstGeom prst="ellipse">
              <a:avLst/>
            </a:prstGeom>
            <a:blipFill dpi="0" rotWithShape="1">
              <a:blip r:embed="rId4" cstate="hqprint">
                <a:extLst>
                  <a:ext uri="{28A0092B-C50C-407E-A947-70E740481C1C}">
                    <a14:useLocalDpi xmlns:a14="http://schemas.microsoft.com/office/drawing/2010/main" val="0"/>
                  </a:ext>
                </a:extLst>
              </a:blip>
              <a:srcRect/>
              <a:stretch>
                <a:fillRect l="-44744" r="-272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ộp Văn bản 24">
              <a:extLst>
                <a:ext uri="{FF2B5EF4-FFF2-40B4-BE49-F238E27FC236}">
                  <a16:creationId xmlns:a16="http://schemas.microsoft.com/office/drawing/2014/main" id="{9145AFF8-D638-44F6-93F4-071158561EDB}"/>
                </a:ext>
              </a:extLst>
            </p:cNvPr>
            <p:cNvSpPr txBox="1"/>
            <p:nvPr/>
          </p:nvSpPr>
          <p:spPr>
            <a:xfrm>
              <a:off x="3878760" y="3954233"/>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26" name="Hộp Văn bản 25">
              <a:extLst>
                <a:ext uri="{FF2B5EF4-FFF2-40B4-BE49-F238E27FC236}">
                  <a16:creationId xmlns:a16="http://schemas.microsoft.com/office/drawing/2014/main" id="{9C987F88-70B9-41ED-8E60-17245B8B6F7B}"/>
                </a:ext>
              </a:extLst>
            </p:cNvPr>
            <p:cNvSpPr txBox="1"/>
            <p:nvPr/>
          </p:nvSpPr>
          <p:spPr>
            <a:xfrm>
              <a:off x="3643565" y="4283717"/>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27" name="Nhóm 26">
            <a:extLst>
              <a:ext uri="{FF2B5EF4-FFF2-40B4-BE49-F238E27FC236}">
                <a16:creationId xmlns:a16="http://schemas.microsoft.com/office/drawing/2014/main" id="{AB579A81-E967-4680-BF48-99B7D8C93EE6}"/>
              </a:ext>
            </a:extLst>
          </p:cNvPr>
          <p:cNvGrpSpPr/>
          <p:nvPr/>
        </p:nvGrpSpPr>
        <p:grpSpPr>
          <a:xfrm>
            <a:off x="5865438" y="16781961"/>
            <a:ext cx="2157823" cy="2847937"/>
            <a:chOff x="5865438" y="1986455"/>
            <a:chExt cx="2157823" cy="2847937"/>
          </a:xfrm>
        </p:grpSpPr>
        <p:sp>
          <p:nvSpPr>
            <p:cNvPr id="28" name="Hình chữ nhật: Góc Tròn 27">
              <a:extLst>
                <a:ext uri="{FF2B5EF4-FFF2-40B4-BE49-F238E27FC236}">
                  <a16:creationId xmlns:a16="http://schemas.microsoft.com/office/drawing/2014/main" id="{B5B6CAEE-2FA4-43A0-9B8A-ADE666D8A67F}"/>
                </a:ext>
              </a:extLst>
            </p:cNvPr>
            <p:cNvSpPr/>
            <p:nvPr/>
          </p:nvSpPr>
          <p:spPr>
            <a:xfrm>
              <a:off x="5865438" y="1986455"/>
              <a:ext cx="2157823" cy="2847937"/>
            </a:xfrm>
            <a:prstGeom prst="roundRect">
              <a:avLst>
                <a:gd name="adj" fmla="val 8387"/>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ình Bầu dục 28">
              <a:extLst>
                <a:ext uri="{FF2B5EF4-FFF2-40B4-BE49-F238E27FC236}">
                  <a16:creationId xmlns:a16="http://schemas.microsoft.com/office/drawing/2014/main" id="{6F6EC906-8C84-4467-828E-56C22297BE12}"/>
                </a:ext>
              </a:extLst>
            </p:cNvPr>
            <p:cNvSpPr/>
            <p:nvPr/>
          </p:nvSpPr>
          <p:spPr>
            <a:xfrm>
              <a:off x="6175575" y="2234458"/>
              <a:ext cx="1564582" cy="1513490"/>
            </a:xfrm>
            <a:prstGeom prst="ellipse">
              <a:avLst/>
            </a:prstGeom>
            <a:blipFill dpi="0" rotWithShape="1">
              <a:blip r:embed="rId5">
                <a:extLst>
                  <a:ext uri="{28A0092B-C50C-407E-A947-70E740481C1C}">
                    <a14:useLocalDpi xmlns:a14="http://schemas.microsoft.com/office/drawing/2010/main" val="0"/>
                  </a:ext>
                </a:extLst>
              </a:blip>
              <a:srcRect/>
              <a:stretch>
                <a:fillRect l="-39573" t="-1909" r="-37213" b="-351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ộp Văn bản 29">
              <a:extLst>
                <a:ext uri="{FF2B5EF4-FFF2-40B4-BE49-F238E27FC236}">
                  <a16:creationId xmlns:a16="http://schemas.microsoft.com/office/drawing/2014/main" id="{56C1E5C2-676A-4CB2-BAF8-1EF9010F45CC}"/>
                </a:ext>
              </a:extLst>
            </p:cNvPr>
            <p:cNvSpPr txBox="1"/>
            <p:nvPr/>
          </p:nvSpPr>
          <p:spPr>
            <a:xfrm>
              <a:off x="63411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1" name="Hộp Văn bản 30">
              <a:extLst>
                <a:ext uri="{FF2B5EF4-FFF2-40B4-BE49-F238E27FC236}">
                  <a16:creationId xmlns:a16="http://schemas.microsoft.com/office/drawing/2014/main" id="{A3E5E71F-2E52-48F5-BA7B-8560613AF231}"/>
                </a:ext>
              </a:extLst>
            </p:cNvPr>
            <p:cNvSpPr txBox="1"/>
            <p:nvPr/>
          </p:nvSpPr>
          <p:spPr>
            <a:xfrm>
              <a:off x="6113013"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32" name="Nhóm 31">
            <a:extLst>
              <a:ext uri="{FF2B5EF4-FFF2-40B4-BE49-F238E27FC236}">
                <a16:creationId xmlns:a16="http://schemas.microsoft.com/office/drawing/2014/main" id="{67D02828-FACB-4671-88DF-9B1963296E63}"/>
              </a:ext>
            </a:extLst>
          </p:cNvPr>
          <p:cNvGrpSpPr/>
          <p:nvPr/>
        </p:nvGrpSpPr>
        <p:grpSpPr>
          <a:xfrm>
            <a:off x="8361815" y="20678965"/>
            <a:ext cx="2157823" cy="2847937"/>
            <a:chOff x="8361815" y="1986455"/>
            <a:chExt cx="2157823" cy="2847937"/>
          </a:xfrm>
        </p:grpSpPr>
        <p:sp>
          <p:nvSpPr>
            <p:cNvPr id="33" name="Hình chữ nhật: Góc Tròn 32">
              <a:extLst>
                <a:ext uri="{FF2B5EF4-FFF2-40B4-BE49-F238E27FC236}">
                  <a16:creationId xmlns:a16="http://schemas.microsoft.com/office/drawing/2014/main" id="{063857F2-12F7-48D2-AA06-4106F4E902B4}"/>
                </a:ext>
              </a:extLst>
            </p:cNvPr>
            <p:cNvSpPr/>
            <p:nvPr/>
          </p:nvSpPr>
          <p:spPr>
            <a:xfrm>
              <a:off x="8361815" y="1986455"/>
              <a:ext cx="2157823" cy="2847937"/>
            </a:xfrm>
            <a:prstGeom prst="roundRect">
              <a:avLst>
                <a:gd name="adj" fmla="val 8387"/>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ình Bầu dục 33">
              <a:extLst>
                <a:ext uri="{FF2B5EF4-FFF2-40B4-BE49-F238E27FC236}">
                  <a16:creationId xmlns:a16="http://schemas.microsoft.com/office/drawing/2014/main" id="{9A56800A-958E-4077-8501-E997112754FF}"/>
                </a:ext>
              </a:extLst>
            </p:cNvPr>
            <p:cNvSpPr/>
            <p:nvPr/>
          </p:nvSpPr>
          <p:spPr>
            <a:xfrm>
              <a:off x="8670123" y="2234458"/>
              <a:ext cx="1564582" cy="1513490"/>
            </a:xfrm>
            <a:prstGeom prst="ellipse">
              <a:avLst/>
            </a:prstGeom>
            <a:blipFill dpi="0" rotWithShape="1">
              <a:blip r:embed="rId6">
                <a:extLst>
                  <a:ext uri="{28A0092B-C50C-407E-A947-70E740481C1C}">
                    <a14:useLocalDpi xmlns:a14="http://schemas.microsoft.com/office/drawing/2010/main" val="0"/>
                  </a:ext>
                </a:extLst>
              </a:blip>
              <a:srcRect/>
              <a:stretch>
                <a:fillRect l="-56193" t="-42988" r="-39191" b="-589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ộp Văn bản 34">
              <a:extLst>
                <a:ext uri="{FF2B5EF4-FFF2-40B4-BE49-F238E27FC236}">
                  <a16:creationId xmlns:a16="http://schemas.microsoft.com/office/drawing/2014/main" id="{41DEC40E-F096-4205-826C-9A1834364690}"/>
                </a:ext>
              </a:extLst>
            </p:cNvPr>
            <p:cNvSpPr txBox="1"/>
            <p:nvPr/>
          </p:nvSpPr>
          <p:spPr>
            <a:xfrm>
              <a:off x="88346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6" name="Hộp Văn bản 35">
              <a:extLst>
                <a:ext uri="{FF2B5EF4-FFF2-40B4-BE49-F238E27FC236}">
                  <a16:creationId xmlns:a16="http://schemas.microsoft.com/office/drawing/2014/main" id="{0573EBD0-81C7-4C59-A141-27AAD69982FE}"/>
                </a:ext>
              </a:extLst>
            </p:cNvPr>
            <p:cNvSpPr txBox="1"/>
            <p:nvPr/>
          </p:nvSpPr>
          <p:spPr>
            <a:xfrm>
              <a:off x="8621078" y="4291170"/>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pic>
        <p:nvPicPr>
          <p:cNvPr id="37" name="Hình ảnh 36">
            <a:extLst>
              <a:ext uri="{FF2B5EF4-FFF2-40B4-BE49-F238E27FC236}">
                <a16:creationId xmlns:a16="http://schemas.microsoft.com/office/drawing/2014/main" id="{979A646A-0AA6-490E-AF49-0F0471039B0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452414" y="-2503831"/>
            <a:ext cx="1501566" cy="507951"/>
          </a:xfrm>
          <a:prstGeom prst="rect">
            <a:avLst/>
          </a:prstGeom>
        </p:spPr>
      </p:pic>
      <p:pic>
        <p:nvPicPr>
          <p:cNvPr id="38" name="Hình ảnh 37">
            <a:extLst>
              <a:ext uri="{FF2B5EF4-FFF2-40B4-BE49-F238E27FC236}">
                <a16:creationId xmlns:a16="http://schemas.microsoft.com/office/drawing/2014/main" id="{4BA90237-D4A4-43C2-9590-DBF981274609}"/>
              </a:ext>
            </a:extLst>
          </p:cNvPr>
          <p:cNvPicPr>
            <a:picLocks noChangeAspect="1"/>
          </p:cNvPicPr>
          <p:nvPr/>
        </p:nvPicPr>
        <p:blipFill rotWithShape="1">
          <a:blip r:embed="rId8" cstate="hqprint">
            <a:extLst>
              <a:ext uri="{BEBA8EAE-BF5A-486C-A8C5-ECC9F3942E4B}">
                <a14:imgProps xmlns:a14="http://schemas.microsoft.com/office/drawing/2010/main">
                  <a14:imgLayer r:embed="rId9">
                    <a14:imgEffect>
                      <a14:backgroundRemoval t="10000" b="90000" l="10000" r="90000">
                        <a14:foregroundMark x1="42879" y1="10130" x2="46364" y2="10130"/>
                        <a14:foregroundMark x1="71364" y1="69351" x2="71364" y2="69351"/>
                        <a14:foregroundMark x1="73636" y1="57403" x2="73636" y2="57403"/>
                        <a14:foregroundMark x1="49545" y1="41558" x2="49545" y2="41818"/>
                        <a14:foregroundMark x1="74697" y1="48571" x2="74697" y2="48571"/>
                        <a14:foregroundMark x1="73485" y1="39221" x2="73485" y2="39221"/>
                        <a14:foregroundMark x1="70909" y1="29870" x2="70909" y2="29870"/>
                        <a14:foregroundMark x1="66970" y1="22078" x2="66970" y2="22078"/>
                        <a14:foregroundMark x1="66515" y1="81039" x2="66515" y2="81039"/>
                        <a14:foregroundMark x1="54394" y1="86753" x2="54394" y2="86753"/>
                        <a14:foregroundMark x1="33788" y1="80519" x2="33788" y2="80519"/>
                        <a14:foregroundMark x1="29848" y1="68052" x2="29848" y2="68052"/>
                        <a14:foregroundMark x1="26667" y1="60000" x2="26667" y2="60000"/>
                        <a14:foregroundMark x1="23788" y1="53766" x2="23788" y2="53766"/>
                        <a14:foregroundMark x1="24545" y1="45974" x2="24545" y2="45974"/>
                        <a14:foregroundMark x1="27273" y1="39221" x2="27273" y2="39221"/>
                        <a14:foregroundMark x1="29697" y1="30390" x2="29697" y2="30390"/>
                        <a14:foregroundMark x1="32727" y1="21039" x2="32727" y2="21039"/>
                        <a14:foregroundMark x1="47727" y1="42597" x2="48788" y2="56883"/>
                        <a14:foregroundMark x1="46212" y1="37662" x2="46364" y2="41818"/>
                        <a14:foregroundMark x1="51667" y1="37662" x2="54091" y2="44935"/>
                        <a14:foregroundMark x1="47576" y1="41299" x2="47121" y2="42338"/>
                        <a14:backgroundMark x1="52273" y1="4935" x2="52273" y2="4935"/>
                        <a14:backgroundMark x1="49697" y1="10130" x2="49697" y2="10130"/>
                        <a14:backgroundMark x1="50909" y1="4675" x2="50909" y2="4675"/>
                        <a14:backgroundMark x1="47879" y1="9351" x2="47879" y2="9351"/>
                        <a14:backgroundMark x1="49697" y1="21558" x2="49697" y2="21558"/>
                      </a14:backgroundRemoval>
                    </a14:imgEffect>
                  </a14:imgLayer>
                </a14:imgProps>
              </a:ext>
              <a:ext uri="{28A0092B-C50C-407E-A947-70E740481C1C}">
                <a14:useLocalDpi xmlns:a14="http://schemas.microsoft.com/office/drawing/2010/main" val="0"/>
              </a:ext>
            </a:extLst>
          </a:blip>
          <a:srcRect l="15863" r="18597"/>
          <a:stretch/>
        </p:blipFill>
        <p:spPr>
          <a:xfrm>
            <a:off x="427391" y="7678814"/>
            <a:ext cx="927058" cy="825126"/>
          </a:xfrm>
          <a:prstGeom prst="rect">
            <a:avLst/>
          </a:prstGeom>
        </p:spPr>
      </p:pic>
      <p:sp>
        <p:nvSpPr>
          <p:cNvPr id="7" name="Hình chữ nhật 6">
            <a:extLst>
              <a:ext uri="{FF2B5EF4-FFF2-40B4-BE49-F238E27FC236}">
                <a16:creationId xmlns:a16="http://schemas.microsoft.com/office/drawing/2014/main" id="{3E6FEF9F-F5D4-4C07-A6B1-4A82975DD1D5}"/>
              </a:ext>
            </a:extLst>
          </p:cNvPr>
          <p:cNvSpPr/>
          <p:nvPr/>
        </p:nvSpPr>
        <p:spPr>
          <a:xfrm>
            <a:off x="16254" y="0"/>
            <a:ext cx="2976282"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1" name="Hình chữ nhật 10">
            <a:extLst>
              <a:ext uri="{FF2B5EF4-FFF2-40B4-BE49-F238E27FC236}">
                <a16:creationId xmlns:a16="http://schemas.microsoft.com/office/drawing/2014/main" id="{9936259D-7815-42A0-A3F8-DC79C894DE3A}"/>
              </a:ext>
            </a:extLst>
          </p:cNvPr>
          <p:cNvSpPr/>
          <p:nvPr/>
        </p:nvSpPr>
        <p:spPr>
          <a:xfrm>
            <a:off x="2976280" y="0"/>
            <a:ext cx="3119718" cy="687842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nh chữ nhật 11">
            <a:extLst>
              <a:ext uri="{FF2B5EF4-FFF2-40B4-BE49-F238E27FC236}">
                <a16:creationId xmlns:a16="http://schemas.microsoft.com/office/drawing/2014/main" id="{1CC990A7-0F70-44CE-84F0-DEE89C9EF79F}"/>
              </a:ext>
            </a:extLst>
          </p:cNvPr>
          <p:cNvSpPr/>
          <p:nvPr/>
        </p:nvSpPr>
        <p:spPr>
          <a:xfrm>
            <a:off x="6096001" y="0"/>
            <a:ext cx="2976282" cy="6858000"/>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ình chữ nhật 12">
            <a:extLst>
              <a:ext uri="{FF2B5EF4-FFF2-40B4-BE49-F238E27FC236}">
                <a16:creationId xmlns:a16="http://schemas.microsoft.com/office/drawing/2014/main" id="{5AD4FD84-4154-4854-BA73-8185D9C19F9E}"/>
              </a:ext>
            </a:extLst>
          </p:cNvPr>
          <p:cNvSpPr/>
          <p:nvPr/>
        </p:nvSpPr>
        <p:spPr>
          <a:xfrm>
            <a:off x="9072282" y="0"/>
            <a:ext cx="3119718" cy="685800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625C6640-FAF8-420D-91E1-A3BDDE8C38C7}"/>
              </a:ext>
            </a:extLst>
          </p:cNvPr>
          <p:cNvSpPr txBox="1"/>
          <p:nvPr/>
        </p:nvSpPr>
        <p:spPr>
          <a:xfrm>
            <a:off x="133035" y="806139"/>
            <a:ext cx="2690937" cy="830997"/>
          </a:xfrm>
          <a:prstGeom prst="rect">
            <a:avLst/>
          </a:prstGeom>
          <a:noFill/>
        </p:spPr>
        <p:txBody>
          <a:bodyPr wrap="square" rtlCol="0">
            <a:spAutoFit/>
          </a:bodyPr>
          <a:lstStyle/>
          <a:p>
            <a:pPr algn="ctr"/>
            <a:r>
              <a:rPr lang="en-US" sz="2400" err="1" smtClean="0">
                <a:solidFill>
                  <a:schemeClr val="bg1"/>
                </a:solidFill>
                <a:latin typeface="Arial" panose="020B0604020202020204" pitchFamily="34" charset="0"/>
                <a:cs typeface="Arial" panose="020B0604020202020204" pitchFamily="34" charset="0"/>
              </a:rPr>
              <a:t>Thành</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viên</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trong</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nhóm</a:t>
            </a:r>
            <a:endParaRPr lang="en-US" sz="2400" smtClean="0">
              <a:solidFill>
                <a:schemeClr val="bg1"/>
              </a:solidFill>
              <a:latin typeface="Arial" panose="020B0604020202020204" pitchFamily="34" charset="0"/>
              <a:cs typeface="Arial" panose="020B0604020202020204" pitchFamily="34" charset="0"/>
            </a:endParaRPr>
          </a:p>
        </p:txBody>
      </p:sp>
      <p:sp>
        <p:nvSpPr>
          <p:cNvPr id="14" name="Hộp Văn bản 13">
            <a:extLst>
              <a:ext uri="{FF2B5EF4-FFF2-40B4-BE49-F238E27FC236}">
                <a16:creationId xmlns:a16="http://schemas.microsoft.com/office/drawing/2014/main" id="{4DC13B05-84B2-451A-9E9E-20F2247A9EDD}"/>
              </a:ext>
            </a:extLst>
          </p:cNvPr>
          <p:cNvSpPr txBox="1"/>
          <p:nvPr/>
        </p:nvSpPr>
        <p:spPr>
          <a:xfrm>
            <a:off x="3154119" y="806138"/>
            <a:ext cx="2690937" cy="830997"/>
          </a:xfrm>
          <a:prstGeom prst="rect">
            <a:avLst/>
          </a:prstGeom>
          <a:noFill/>
        </p:spPr>
        <p:txBody>
          <a:bodyPr wrap="square" rtlCol="0">
            <a:spAutoFit/>
          </a:bodyPr>
          <a:lstStyle/>
          <a:p>
            <a:pPr algn="ctr"/>
            <a:r>
              <a:rPr lang="en-US" sz="2400" err="1">
                <a:solidFill>
                  <a:schemeClr val="bg1"/>
                </a:solidFill>
                <a:latin typeface="Arial" panose="020B0604020202020204" pitchFamily="34" charset="0"/>
                <a:cs typeface="Arial" panose="020B0604020202020204" pitchFamily="34" charset="0"/>
              </a:rPr>
              <a:t>Môn</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học</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thuyết</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trình</a:t>
            </a:r>
            <a:r>
              <a:rPr lang="en-US" sz="2400">
                <a:solidFill>
                  <a:schemeClr val="bg1"/>
                </a:solidFill>
                <a:latin typeface="Arial" panose="020B0604020202020204" pitchFamily="34" charset="0"/>
                <a:cs typeface="Arial" panose="020B0604020202020204" pitchFamily="34" charset="0"/>
              </a:rPr>
              <a:t> </a:t>
            </a:r>
          </a:p>
        </p:txBody>
      </p:sp>
      <p:sp>
        <p:nvSpPr>
          <p:cNvPr id="15" name="Hộp Văn bản 14">
            <a:extLst>
              <a:ext uri="{FF2B5EF4-FFF2-40B4-BE49-F238E27FC236}">
                <a16:creationId xmlns:a16="http://schemas.microsoft.com/office/drawing/2014/main" id="{86579503-7339-43CB-9E71-0C922AFCCE17}"/>
              </a:ext>
            </a:extLst>
          </p:cNvPr>
          <p:cNvSpPr txBox="1"/>
          <p:nvPr/>
        </p:nvSpPr>
        <p:spPr>
          <a:xfrm>
            <a:off x="6238673" y="806138"/>
            <a:ext cx="2690937" cy="830997"/>
          </a:xfrm>
          <a:prstGeom prst="rect">
            <a:avLst/>
          </a:prstGeom>
          <a:noFill/>
        </p:spPr>
        <p:txBody>
          <a:bodyPr wrap="square" rtlCol="0">
            <a:spAutoFit/>
          </a:bodyPr>
          <a:lstStyle/>
          <a:p>
            <a:pPr algn="ctr"/>
            <a:r>
              <a:rPr lang="en-US" sz="2400" err="1" smtClean="0">
                <a:solidFill>
                  <a:schemeClr val="bg1"/>
                </a:solidFill>
                <a:latin typeface="Arial" panose="020B0604020202020204" pitchFamily="34" charset="0"/>
                <a:cs typeface="Arial" panose="020B0604020202020204" pitchFamily="34" charset="0"/>
              </a:rPr>
              <a:t>Chủ</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đề</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thuyết</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trình</a:t>
            </a:r>
            <a:r>
              <a:rPr lang="en-US" sz="2400" smtClean="0">
                <a:solidFill>
                  <a:schemeClr val="bg1"/>
                </a:solidFill>
                <a:latin typeface="Arial" panose="020B0604020202020204" pitchFamily="34" charset="0"/>
                <a:cs typeface="Arial" panose="020B0604020202020204" pitchFamily="34" charset="0"/>
              </a:rPr>
              <a:t> </a:t>
            </a:r>
            <a:endParaRPr lang="en-US" sz="2400">
              <a:solidFill>
                <a:schemeClr val="bg1"/>
              </a:solidFill>
              <a:latin typeface="Arial" panose="020B0604020202020204" pitchFamily="34" charset="0"/>
              <a:cs typeface="Arial" panose="020B0604020202020204" pitchFamily="34" charset="0"/>
            </a:endParaRPr>
          </a:p>
        </p:txBody>
      </p:sp>
      <p:sp>
        <p:nvSpPr>
          <p:cNvPr id="16" name="Hộp Văn bản 15">
            <a:extLst>
              <a:ext uri="{FF2B5EF4-FFF2-40B4-BE49-F238E27FC236}">
                <a16:creationId xmlns:a16="http://schemas.microsoft.com/office/drawing/2014/main" id="{28B38463-ABF6-4BA7-BEC1-865E28EADA5C}"/>
              </a:ext>
            </a:extLst>
          </p:cNvPr>
          <p:cNvSpPr txBox="1"/>
          <p:nvPr/>
        </p:nvSpPr>
        <p:spPr>
          <a:xfrm>
            <a:off x="9319098" y="3033921"/>
            <a:ext cx="2690937" cy="1200329"/>
          </a:xfrm>
          <a:prstGeom prst="rect">
            <a:avLst/>
          </a:prstGeom>
          <a:noFill/>
        </p:spPr>
        <p:txBody>
          <a:bodyPr wrap="square" rtlCol="0">
            <a:spAutoFit/>
          </a:bodyPr>
          <a:lstStyle/>
          <a:p>
            <a:pPr algn="ctr"/>
            <a:r>
              <a:rPr lang="en-US" sz="2400" err="1" smtClean="0">
                <a:solidFill>
                  <a:schemeClr val="bg1"/>
                </a:solidFill>
                <a:latin typeface="Arial" panose="020B0604020202020204" pitchFamily="34" charset="0"/>
                <a:cs typeface="Arial" panose="020B0604020202020204" pitchFamily="34" charset="0"/>
              </a:rPr>
              <a:t>Chúng</a:t>
            </a:r>
            <a:r>
              <a:rPr lang="en-US" sz="2400" smtClean="0">
                <a:solidFill>
                  <a:schemeClr val="bg1"/>
                </a:solidFill>
                <a:latin typeface="Arial" panose="020B0604020202020204" pitchFamily="34" charset="0"/>
                <a:cs typeface="Arial" panose="020B0604020202020204" pitchFamily="34" charset="0"/>
              </a:rPr>
              <a:t> ta </a:t>
            </a:r>
            <a:r>
              <a:rPr lang="en-US" sz="2400" err="1" smtClean="0">
                <a:solidFill>
                  <a:schemeClr val="bg1"/>
                </a:solidFill>
                <a:latin typeface="Arial" panose="020B0604020202020204" pitchFamily="34" charset="0"/>
                <a:cs typeface="Arial" panose="020B0604020202020204" pitchFamily="34" charset="0"/>
              </a:rPr>
              <a:t>cùng</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bắt</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đầu</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vào</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bài</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thuyết</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trình</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nào</a:t>
            </a:r>
            <a:endParaRPr lang="en-US" sz="2400">
              <a:solidFill>
                <a:schemeClr val="bg1"/>
              </a:solidFill>
              <a:latin typeface="Arial" panose="020B0604020202020204" pitchFamily="34" charset="0"/>
              <a:cs typeface="Arial" panose="020B0604020202020204" pitchFamily="34" charset="0"/>
            </a:endParaRPr>
          </a:p>
        </p:txBody>
      </p:sp>
      <p:sp>
        <p:nvSpPr>
          <p:cNvPr id="39" name="Hộp Văn bản 1">
            <a:extLst>
              <a:ext uri="{FF2B5EF4-FFF2-40B4-BE49-F238E27FC236}">
                <a16:creationId xmlns:a16="http://schemas.microsoft.com/office/drawing/2014/main" id="{625C6640-FAF8-420D-91E1-A3BDDE8C38C7}"/>
              </a:ext>
            </a:extLst>
          </p:cNvPr>
          <p:cNvSpPr txBox="1"/>
          <p:nvPr/>
        </p:nvSpPr>
        <p:spPr>
          <a:xfrm>
            <a:off x="142671" y="4095777"/>
            <a:ext cx="2690937" cy="461665"/>
          </a:xfrm>
          <a:prstGeom prst="rect">
            <a:avLst/>
          </a:prstGeom>
          <a:noFill/>
        </p:spPr>
        <p:txBody>
          <a:bodyPr wrap="square" rtlCol="0">
            <a:spAutoFit/>
          </a:bodyPr>
          <a:lstStyle/>
          <a:p>
            <a:pPr algn="ctr"/>
            <a:endParaRPr lang="en-US" sz="2400">
              <a:solidFill>
                <a:schemeClr val="bg1"/>
              </a:solidFill>
              <a:latin typeface="Arial" panose="020B0604020202020204" pitchFamily="34" charset="0"/>
              <a:cs typeface="Arial" panose="020B0604020202020204" pitchFamily="34" charset="0"/>
            </a:endParaRPr>
          </a:p>
        </p:txBody>
      </p:sp>
      <p:sp>
        <p:nvSpPr>
          <p:cNvPr id="40" name="Hộp Văn bản 1">
            <a:extLst>
              <a:ext uri="{FF2B5EF4-FFF2-40B4-BE49-F238E27FC236}">
                <a16:creationId xmlns:a16="http://schemas.microsoft.com/office/drawing/2014/main" id="{625C6640-FAF8-420D-91E1-A3BDDE8C38C7}"/>
              </a:ext>
            </a:extLst>
          </p:cNvPr>
          <p:cNvSpPr txBox="1"/>
          <p:nvPr/>
        </p:nvSpPr>
        <p:spPr>
          <a:xfrm>
            <a:off x="104608" y="2921613"/>
            <a:ext cx="2690937" cy="461665"/>
          </a:xfrm>
          <a:prstGeom prst="rect">
            <a:avLst/>
          </a:prstGeom>
          <a:noFill/>
        </p:spPr>
        <p:txBody>
          <a:bodyPr wrap="square" rtlCol="0">
            <a:spAutoFit/>
          </a:bodyPr>
          <a:lstStyle/>
          <a:p>
            <a:pPr algn="ctr"/>
            <a:r>
              <a:rPr lang="en-US" sz="2400" err="1" smtClean="0">
                <a:solidFill>
                  <a:schemeClr val="bg1"/>
                </a:solidFill>
                <a:latin typeface="Arial" panose="020B0604020202020204" pitchFamily="34" charset="0"/>
                <a:cs typeface="Arial" panose="020B0604020202020204" pitchFamily="34" charset="0"/>
              </a:rPr>
              <a:t>Lưu</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Tùng</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Lâm</a:t>
            </a:r>
            <a:endParaRPr lang="en-US" sz="2400" smtClean="0">
              <a:solidFill>
                <a:schemeClr val="bg1"/>
              </a:solidFill>
              <a:latin typeface="Arial" panose="020B0604020202020204" pitchFamily="34" charset="0"/>
              <a:cs typeface="Arial" panose="020B0604020202020204" pitchFamily="34" charset="0"/>
            </a:endParaRPr>
          </a:p>
        </p:txBody>
      </p:sp>
      <p:sp>
        <p:nvSpPr>
          <p:cNvPr id="41" name="Hộp Văn bản 1">
            <a:extLst>
              <a:ext uri="{FF2B5EF4-FFF2-40B4-BE49-F238E27FC236}">
                <a16:creationId xmlns:a16="http://schemas.microsoft.com/office/drawing/2014/main" id="{625C6640-FAF8-420D-91E1-A3BDDE8C38C7}"/>
              </a:ext>
            </a:extLst>
          </p:cNvPr>
          <p:cNvSpPr txBox="1"/>
          <p:nvPr/>
        </p:nvSpPr>
        <p:spPr>
          <a:xfrm>
            <a:off x="104608" y="4746252"/>
            <a:ext cx="2690937" cy="461665"/>
          </a:xfrm>
          <a:prstGeom prst="rect">
            <a:avLst/>
          </a:prstGeom>
          <a:noFill/>
        </p:spPr>
        <p:txBody>
          <a:bodyPr wrap="square" rtlCol="0">
            <a:spAutoFit/>
          </a:bodyPr>
          <a:lstStyle/>
          <a:p>
            <a:pPr algn="ctr"/>
            <a:r>
              <a:rPr lang="en-US" sz="2400" err="1" smtClean="0">
                <a:solidFill>
                  <a:schemeClr val="bg1"/>
                </a:solidFill>
                <a:latin typeface="Arial" panose="020B0604020202020204" pitchFamily="34" charset="0"/>
                <a:cs typeface="Arial" panose="020B0604020202020204" pitchFamily="34" charset="0"/>
              </a:rPr>
              <a:t>Nguyễn</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Văn</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Tú</a:t>
            </a:r>
            <a:endParaRPr lang="en-US" sz="2400" smtClean="0">
              <a:solidFill>
                <a:schemeClr val="bg1"/>
              </a:solidFill>
              <a:latin typeface="Arial" panose="020B0604020202020204" pitchFamily="34" charset="0"/>
              <a:cs typeface="Arial" panose="020B0604020202020204" pitchFamily="34" charset="0"/>
            </a:endParaRPr>
          </a:p>
        </p:txBody>
      </p:sp>
      <p:sp>
        <p:nvSpPr>
          <p:cNvPr id="42" name="Hộp Văn bản 1">
            <a:extLst>
              <a:ext uri="{FF2B5EF4-FFF2-40B4-BE49-F238E27FC236}">
                <a16:creationId xmlns:a16="http://schemas.microsoft.com/office/drawing/2014/main" id="{625C6640-FAF8-420D-91E1-A3BDDE8C38C7}"/>
              </a:ext>
            </a:extLst>
          </p:cNvPr>
          <p:cNvSpPr txBox="1"/>
          <p:nvPr/>
        </p:nvSpPr>
        <p:spPr>
          <a:xfrm>
            <a:off x="3174501" y="3013501"/>
            <a:ext cx="2690937" cy="461665"/>
          </a:xfrm>
          <a:prstGeom prst="rect">
            <a:avLst/>
          </a:prstGeom>
          <a:noFill/>
        </p:spPr>
        <p:txBody>
          <a:bodyPr wrap="square" rtlCol="0">
            <a:spAutoFit/>
          </a:bodyPr>
          <a:lstStyle/>
          <a:p>
            <a:pPr algn="ctr"/>
            <a:r>
              <a:rPr lang="en-US" sz="2400" err="1" smtClean="0">
                <a:solidFill>
                  <a:schemeClr val="bg1"/>
                </a:solidFill>
                <a:latin typeface="Arial" panose="020B0604020202020204" pitchFamily="34" charset="0"/>
                <a:cs typeface="Arial" panose="020B0604020202020204" pitchFamily="34" charset="0"/>
              </a:rPr>
              <a:t>Bảo</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trì</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hệ</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thống</a:t>
            </a:r>
            <a:endParaRPr lang="en-US" sz="2400" smtClean="0">
              <a:solidFill>
                <a:schemeClr val="bg1"/>
              </a:solidFill>
              <a:latin typeface="Arial" panose="020B0604020202020204" pitchFamily="34" charset="0"/>
              <a:cs typeface="Arial" panose="020B0604020202020204" pitchFamily="34" charset="0"/>
            </a:endParaRPr>
          </a:p>
        </p:txBody>
      </p:sp>
      <p:sp>
        <p:nvSpPr>
          <p:cNvPr id="43" name="Hộp Văn bản 1">
            <a:extLst>
              <a:ext uri="{FF2B5EF4-FFF2-40B4-BE49-F238E27FC236}">
                <a16:creationId xmlns:a16="http://schemas.microsoft.com/office/drawing/2014/main" id="{625C6640-FAF8-420D-91E1-A3BDDE8C38C7}"/>
              </a:ext>
            </a:extLst>
          </p:cNvPr>
          <p:cNvSpPr txBox="1"/>
          <p:nvPr/>
        </p:nvSpPr>
        <p:spPr>
          <a:xfrm>
            <a:off x="6237298" y="2921613"/>
            <a:ext cx="2690937" cy="1569660"/>
          </a:xfrm>
          <a:prstGeom prst="rect">
            <a:avLst/>
          </a:prstGeom>
          <a:noFill/>
        </p:spPr>
        <p:txBody>
          <a:bodyPr wrap="square" rtlCol="0">
            <a:spAutoFit/>
          </a:bodyPr>
          <a:lstStyle/>
          <a:p>
            <a:pPr algn="ctr"/>
            <a:r>
              <a:rPr lang="en-US" sz="2400" err="1" smtClean="0">
                <a:solidFill>
                  <a:schemeClr val="bg1"/>
                </a:solidFill>
                <a:latin typeface="Arial" panose="020B0604020202020204" pitchFamily="34" charset="0"/>
                <a:cs typeface="Arial" panose="020B0604020202020204" pitchFamily="34" charset="0"/>
              </a:rPr>
              <a:t>Các</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chuẩn</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kết</a:t>
            </a:r>
            <a:r>
              <a:rPr lang="en-US" sz="2400" smtClean="0">
                <a:solidFill>
                  <a:schemeClr val="bg1"/>
                </a:solidFill>
                <a:latin typeface="Arial" panose="020B0604020202020204" pitchFamily="34" charset="0"/>
                <a:cs typeface="Arial" panose="020B0604020202020204" pitchFamily="34" charset="0"/>
              </a:rPr>
              <a:t> </a:t>
            </a:r>
            <a:r>
              <a:rPr lang="en-US" sz="2400" err="1" smtClean="0">
                <a:solidFill>
                  <a:schemeClr val="bg1"/>
                </a:solidFill>
                <a:latin typeface="Arial" panose="020B0604020202020204" pitchFamily="34" charset="0"/>
                <a:cs typeface="Arial" panose="020B0604020202020204" pitchFamily="34" charset="0"/>
              </a:rPr>
              <a:t>nối</a:t>
            </a:r>
            <a:r>
              <a:rPr lang="en-US" sz="2400" smtClean="0">
                <a:solidFill>
                  <a:schemeClr val="bg1"/>
                </a:solidFill>
                <a:latin typeface="Arial" panose="020B0604020202020204" pitchFamily="34" charset="0"/>
                <a:cs typeface="Arial" panose="020B0604020202020204" pitchFamily="34" charset="0"/>
              </a:rPr>
              <a:t> USB, FireWire, HDMI, </a:t>
            </a:r>
            <a:r>
              <a:rPr lang="en-US" sz="2400" err="1" smtClean="0">
                <a:solidFill>
                  <a:schemeClr val="bg1"/>
                </a:solidFill>
                <a:latin typeface="Arial" panose="020B0604020202020204" pitchFamily="34" charset="0"/>
                <a:cs typeface="Arial" panose="020B0604020202020204" pitchFamily="34" charset="0"/>
              </a:rPr>
              <a:t>ThunderBolt</a:t>
            </a:r>
            <a:endParaRPr lang="en-US" sz="240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642873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ộp Văn bản 16">
            <a:extLst>
              <a:ext uri="{FF2B5EF4-FFF2-40B4-BE49-F238E27FC236}">
                <a16:creationId xmlns:a16="http://schemas.microsoft.com/office/drawing/2014/main" id="{236CBC69-794C-458E-AB7F-86C922D70EE4}"/>
              </a:ext>
            </a:extLst>
          </p:cNvPr>
          <p:cNvSpPr txBox="1"/>
          <p:nvPr/>
        </p:nvSpPr>
        <p:spPr>
          <a:xfrm rot="16200000">
            <a:off x="-1939761" y="5261586"/>
            <a:ext cx="422920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sp>
        <p:nvSpPr>
          <p:cNvPr id="70" name="Hình chữ nhật 69">
            <a:extLst>
              <a:ext uri="{FF2B5EF4-FFF2-40B4-BE49-F238E27FC236}">
                <a16:creationId xmlns:a16="http://schemas.microsoft.com/office/drawing/2014/main" id="{0372C6A0-A848-471B-9F30-A8972C36547F}"/>
              </a:ext>
            </a:extLst>
          </p:cNvPr>
          <p:cNvSpPr/>
          <p:nvPr/>
        </p:nvSpPr>
        <p:spPr>
          <a:xfrm>
            <a:off x="7774" y="0"/>
            <a:ext cx="12176451" cy="686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Hình ảnh 24">
            <a:extLst>
              <a:ext uri="{FF2B5EF4-FFF2-40B4-BE49-F238E27FC236}">
                <a16:creationId xmlns:a16="http://schemas.microsoft.com/office/drawing/2014/main" id="{518B0653-2B9D-43EC-8C49-71F632FA06B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52414" y="178409"/>
            <a:ext cx="1501566" cy="507951"/>
          </a:xfrm>
          <a:prstGeom prst="rect">
            <a:avLst/>
          </a:prstGeom>
        </p:spPr>
      </p:pic>
      <p:grpSp>
        <p:nvGrpSpPr>
          <p:cNvPr id="39" name="Nhóm 38">
            <a:extLst>
              <a:ext uri="{FF2B5EF4-FFF2-40B4-BE49-F238E27FC236}">
                <a16:creationId xmlns:a16="http://schemas.microsoft.com/office/drawing/2014/main" id="{3994D411-3A99-4AE7-9E0D-861A3127AEFE}"/>
              </a:ext>
            </a:extLst>
          </p:cNvPr>
          <p:cNvGrpSpPr/>
          <p:nvPr/>
        </p:nvGrpSpPr>
        <p:grpSpPr>
          <a:xfrm>
            <a:off x="841585" y="1986455"/>
            <a:ext cx="2157823" cy="2847937"/>
            <a:chOff x="841585" y="1986455"/>
            <a:chExt cx="2157823" cy="2847937"/>
          </a:xfrm>
        </p:grpSpPr>
        <p:sp>
          <p:nvSpPr>
            <p:cNvPr id="3" name="Hình chữ nhật: Góc Tròn 2">
              <a:extLst>
                <a:ext uri="{FF2B5EF4-FFF2-40B4-BE49-F238E27FC236}">
                  <a16:creationId xmlns:a16="http://schemas.microsoft.com/office/drawing/2014/main" id="{B93D4501-F93E-4EEE-B55E-6F8E44854850}"/>
                </a:ext>
              </a:extLst>
            </p:cNvPr>
            <p:cNvSpPr/>
            <p:nvPr/>
          </p:nvSpPr>
          <p:spPr>
            <a:xfrm>
              <a:off x="841585" y="1986455"/>
              <a:ext cx="2157823" cy="2847937"/>
            </a:xfrm>
            <a:prstGeom prst="roundRect">
              <a:avLst>
                <a:gd name="adj" fmla="val 8387"/>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ình Bầu dục 3">
              <a:extLst>
                <a:ext uri="{FF2B5EF4-FFF2-40B4-BE49-F238E27FC236}">
                  <a16:creationId xmlns:a16="http://schemas.microsoft.com/office/drawing/2014/main" id="{6ACD2F35-3162-4211-A069-6DD75F3C6B71}"/>
                </a:ext>
              </a:extLst>
            </p:cNvPr>
            <p:cNvSpPr/>
            <p:nvPr/>
          </p:nvSpPr>
          <p:spPr>
            <a:xfrm>
              <a:off x="1175004" y="2299249"/>
              <a:ext cx="1564582" cy="1513490"/>
            </a:xfrm>
            <a:prstGeom prst="ellipse">
              <a:avLst/>
            </a:prstGeom>
            <a:blipFill dpi="0" rotWithShape="1">
              <a:blip r:embed="rId3" cstate="hqprint">
                <a:extLst>
                  <a:ext uri="{28A0092B-C50C-407E-A947-70E740481C1C}">
                    <a14:useLocalDpi xmlns:a14="http://schemas.microsoft.com/office/drawing/2010/main" val="0"/>
                  </a:ext>
                </a:extLst>
              </a:blip>
              <a:srcRect/>
              <a:stretch>
                <a:fillRect t="-46767" b="-370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ộp Văn bản 26">
              <a:extLst>
                <a:ext uri="{FF2B5EF4-FFF2-40B4-BE49-F238E27FC236}">
                  <a16:creationId xmlns:a16="http://schemas.microsoft.com/office/drawing/2014/main" id="{8E267F7B-60D9-4525-B781-480E95FB4664}"/>
                </a:ext>
              </a:extLst>
            </p:cNvPr>
            <p:cNvSpPr txBox="1"/>
            <p:nvPr/>
          </p:nvSpPr>
          <p:spPr>
            <a:xfrm>
              <a:off x="1329524" y="3935571"/>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1" name="Hộp Văn bản 30">
              <a:extLst>
                <a:ext uri="{FF2B5EF4-FFF2-40B4-BE49-F238E27FC236}">
                  <a16:creationId xmlns:a16="http://schemas.microsoft.com/office/drawing/2014/main" id="{81305905-546F-4CB0-85AE-C55E9971024E}"/>
                </a:ext>
              </a:extLst>
            </p:cNvPr>
            <p:cNvSpPr txBox="1"/>
            <p:nvPr/>
          </p:nvSpPr>
          <p:spPr>
            <a:xfrm>
              <a:off x="1097369"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0" name="Nhóm 39">
            <a:extLst>
              <a:ext uri="{FF2B5EF4-FFF2-40B4-BE49-F238E27FC236}">
                <a16:creationId xmlns:a16="http://schemas.microsoft.com/office/drawing/2014/main" id="{E663BCC5-80EE-4742-A148-D5542F2148BB}"/>
              </a:ext>
            </a:extLst>
          </p:cNvPr>
          <p:cNvGrpSpPr/>
          <p:nvPr/>
        </p:nvGrpSpPr>
        <p:grpSpPr>
          <a:xfrm>
            <a:off x="3369061" y="1986455"/>
            <a:ext cx="2157823" cy="2847937"/>
            <a:chOff x="3369061" y="1986455"/>
            <a:chExt cx="2157823" cy="2847937"/>
          </a:xfrm>
        </p:grpSpPr>
        <p:sp>
          <p:nvSpPr>
            <p:cNvPr id="18" name="Hình chữ nhật: Góc Tròn 17">
              <a:extLst>
                <a:ext uri="{FF2B5EF4-FFF2-40B4-BE49-F238E27FC236}">
                  <a16:creationId xmlns:a16="http://schemas.microsoft.com/office/drawing/2014/main" id="{7940CFF8-4BC2-4178-9D77-DEF91CE122F4}"/>
                </a:ext>
              </a:extLst>
            </p:cNvPr>
            <p:cNvSpPr/>
            <p:nvPr/>
          </p:nvSpPr>
          <p:spPr>
            <a:xfrm>
              <a:off x="3369061" y="1986455"/>
              <a:ext cx="2157823" cy="2847937"/>
            </a:xfrm>
            <a:prstGeom prst="roundRect">
              <a:avLst>
                <a:gd name="adj" fmla="val 8387"/>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05CED5D-7E53-4773-9FA4-BB5B1FA73C04}"/>
                </a:ext>
              </a:extLst>
            </p:cNvPr>
            <p:cNvSpPr/>
            <p:nvPr/>
          </p:nvSpPr>
          <p:spPr>
            <a:xfrm>
              <a:off x="3737774" y="2308274"/>
              <a:ext cx="1564582" cy="1513490"/>
            </a:xfrm>
            <a:prstGeom prst="ellipse">
              <a:avLst/>
            </a:prstGeom>
            <a:blipFill dpi="0" rotWithShape="1">
              <a:blip r:embed="rId4" cstate="hqprint">
                <a:extLst>
                  <a:ext uri="{28A0092B-C50C-407E-A947-70E740481C1C}">
                    <a14:useLocalDpi xmlns:a14="http://schemas.microsoft.com/office/drawing/2010/main" val="0"/>
                  </a:ext>
                </a:extLst>
              </a:blip>
              <a:srcRect/>
              <a:stretch>
                <a:fillRect l="-44744" r="-272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ộp Văn bản 27">
              <a:extLst>
                <a:ext uri="{FF2B5EF4-FFF2-40B4-BE49-F238E27FC236}">
                  <a16:creationId xmlns:a16="http://schemas.microsoft.com/office/drawing/2014/main" id="{B72648C9-3E6B-4AED-ADC0-ADC190ACEABE}"/>
                </a:ext>
              </a:extLst>
            </p:cNvPr>
            <p:cNvSpPr txBox="1"/>
            <p:nvPr/>
          </p:nvSpPr>
          <p:spPr>
            <a:xfrm>
              <a:off x="3878760" y="3954233"/>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2" name="Hộp Văn bản 31">
              <a:extLst>
                <a:ext uri="{FF2B5EF4-FFF2-40B4-BE49-F238E27FC236}">
                  <a16:creationId xmlns:a16="http://schemas.microsoft.com/office/drawing/2014/main" id="{3C477A62-DF18-48C5-9E0C-3D8D3B687B55}"/>
                </a:ext>
              </a:extLst>
            </p:cNvPr>
            <p:cNvSpPr txBox="1"/>
            <p:nvPr/>
          </p:nvSpPr>
          <p:spPr>
            <a:xfrm>
              <a:off x="3643565" y="4283717"/>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1" name="Nhóm 40">
            <a:extLst>
              <a:ext uri="{FF2B5EF4-FFF2-40B4-BE49-F238E27FC236}">
                <a16:creationId xmlns:a16="http://schemas.microsoft.com/office/drawing/2014/main" id="{060625E5-1838-4ADB-BC3C-DF72C5959299}"/>
              </a:ext>
            </a:extLst>
          </p:cNvPr>
          <p:cNvGrpSpPr/>
          <p:nvPr/>
        </p:nvGrpSpPr>
        <p:grpSpPr>
          <a:xfrm>
            <a:off x="5865438" y="1986455"/>
            <a:ext cx="2157823" cy="2847937"/>
            <a:chOff x="5865438" y="1986455"/>
            <a:chExt cx="2157823" cy="2847937"/>
          </a:xfrm>
        </p:grpSpPr>
        <p:sp>
          <p:nvSpPr>
            <p:cNvPr id="19" name="Hình chữ nhật: Góc Tròn 18">
              <a:extLst>
                <a:ext uri="{FF2B5EF4-FFF2-40B4-BE49-F238E27FC236}">
                  <a16:creationId xmlns:a16="http://schemas.microsoft.com/office/drawing/2014/main" id="{401C82EB-9DA8-4D02-BE62-713E134CD2B6}"/>
                </a:ext>
              </a:extLst>
            </p:cNvPr>
            <p:cNvSpPr/>
            <p:nvPr/>
          </p:nvSpPr>
          <p:spPr>
            <a:xfrm>
              <a:off x="5865438" y="1986455"/>
              <a:ext cx="2157823" cy="2847937"/>
            </a:xfrm>
            <a:prstGeom prst="roundRect">
              <a:avLst>
                <a:gd name="adj" fmla="val 8387"/>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C4AFCBF8-D476-4EA8-B67B-1D6488F50E77}"/>
                </a:ext>
              </a:extLst>
            </p:cNvPr>
            <p:cNvSpPr/>
            <p:nvPr/>
          </p:nvSpPr>
          <p:spPr>
            <a:xfrm>
              <a:off x="6175575" y="2234458"/>
              <a:ext cx="1564582" cy="1513490"/>
            </a:xfrm>
            <a:prstGeom prst="ellipse">
              <a:avLst/>
            </a:prstGeom>
            <a:blipFill dpi="0" rotWithShape="1">
              <a:blip r:embed="rId5">
                <a:extLst>
                  <a:ext uri="{28A0092B-C50C-407E-A947-70E740481C1C}">
                    <a14:useLocalDpi xmlns:a14="http://schemas.microsoft.com/office/drawing/2010/main" val="0"/>
                  </a:ext>
                </a:extLst>
              </a:blip>
              <a:srcRect/>
              <a:stretch>
                <a:fillRect l="-39573" t="-1909" r="-37213" b="-351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ộp Văn bản 28">
              <a:extLst>
                <a:ext uri="{FF2B5EF4-FFF2-40B4-BE49-F238E27FC236}">
                  <a16:creationId xmlns:a16="http://schemas.microsoft.com/office/drawing/2014/main" id="{DAEF1B47-D15D-4B83-8E44-72B7C870CA1D}"/>
                </a:ext>
              </a:extLst>
            </p:cNvPr>
            <p:cNvSpPr txBox="1"/>
            <p:nvPr/>
          </p:nvSpPr>
          <p:spPr>
            <a:xfrm>
              <a:off x="63411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3" name="Hộp Văn bản 32">
              <a:extLst>
                <a:ext uri="{FF2B5EF4-FFF2-40B4-BE49-F238E27FC236}">
                  <a16:creationId xmlns:a16="http://schemas.microsoft.com/office/drawing/2014/main" id="{817660BE-E227-4A3E-BB88-B8E862FDABDC}"/>
                </a:ext>
              </a:extLst>
            </p:cNvPr>
            <p:cNvSpPr txBox="1"/>
            <p:nvPr/>
          </p:nvSpPr>
          <p:spPr>
            <a:xfrm>
              <a:off x="6113013"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2" name="Nhóm 41">
            <a:extLst>
              <a:ext uri="{FF2B5EF4-FFF2-40B4-BE49-F238E27FC236}">
                <a16:creationId xmlns:a16="http://schemas.microsoft.com/office/drawing/2014/main" id="{BC39D921-EE07-430E-B554-30EA93C6D1DA}"/>
              </a:ext>
            </a:extLst>
          </p:cNvPr>
          <p:cNvGrpSpPr/>
          <p:nvPr/>
        </p:nvGrpSpPr>
        <p:grpSpPr>
          <a:xfrm>
            <a:off x="8361815" y="1986455"/>
            <a:ext cx="2157823" cy="2847937"/>
            <a:chOff x="8361815" y="1986455"/>
            <a:chExt cx="2157823" cy="2847937"/>
          </a:xfrm>
        </p:grpSpPr>
        <p:sp>
          <p:nvSpPr>
            <p:cNvPr id="20" name="Hình chữ nhật: Góc Tròn 19">
              <a:extLst>
                <a:ext uri="{FF2B5EF4-FFF2-40B4-BE49-F238E27FC236}">
                  <a16:creationId xmlns:a16="http://schemas.microsoft.com/office/drawing/2014/main" id="{B6F138B8-E6B3-4E37-96B7-EACCBF2A3666}"/>
                </a:ext>
              </a:extLst>
            </p:cNvPr>
            <p:cNvSpPr/>
            <p:nvPr/>
          </p:nvSpPr>
          <p:spPr>
            <a:xfrm>
              <a:off x="8361815" y="1986455"/>
              <a:ext cx="2157823" cy="2847937"/>
            </a:xfrm>
            <a:prstGeom prst="roundRect">
              <a:avLst>
                <a:gd name="adj" fmla="val 8387"/>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Bầu dục 22">
              <a:extLst>
                <a:ext uri="{FF2B5EF4-FFF2-40B4-BE49-F238E27FC236}">
                  <a16:creationId xmlns:a16="http://schemas.microsoft.com/office/drawing/2014/main" id="{8FB88B2B-B448-4DAB-8A11-D68185806F34}"/>
                </a:ext>
              </a:extLst>
            </p:cNvPr>
            <p:cNvSpPr/>
            <p:nvPr/>
          </p:nvSpPr>
          <p:spPr>
            <a:xfrm>
              <a:off x="8670123" y="2234458"/>
              <a:ext cx="1564582" cy="1513490"/>
            </a:xfrm>
            <a:prstGeom prst="ellipse">
              <a:avLst/>
            </a:prstGeom>
            <a:blipFill dpi="0" rotWithShape="1">
              <a:blip r:embed="rId6">
                <a:extLst>
                  <a:ext uri="{28A0092B-C50C-407E-A947-70E740481C1C}">
                    <a14:useLocalDpi xmlns:a14="http://schemas.microsoft.com/office/drawing/2010/main" val="0"/>
                  </a:ext>
                </a:extLst>
              </a:blip>
              <a:srcRect/>
              <a:stretch>
                <a:fillRect l="-56193" t="-42988" r="-39191" b="-589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ộp Văn bản 29">
              <a:extLst>
                <a:ext uri="{FF2B5EF4-FFF2-40B4-BE49-F238E27FC236}">
                  <a16:creationId xmlns:a16="http://schemas.microsoft.com/office/drawing/2014/main" id="{7D0D47C3-1EC0-4B8C-97CB-A422BA89E2C0}"/>
                </a:ext>
              </a:extLst>
            </p:cNvPr>
            <p:cNvSpPr txBox="1"/>
            <p:nvPr/>
          </p:nvSpPr>
          <p:spPr>
            <a:xfrm>
              <a:off x="88346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4" name="Hộp Văn bản 33">
              <a:extLst>
                <a:ext uri="{FF2B5EF4-FFF2-40B4-BE49-F238E27FC236}">
                  <a16:creationId xmlns:a16="http://schemas.microsoft.com/office/drawing/2014/main" id="{BEAAAB84-2744-4927-BFB1-8D247A9A3F1E}"/>
                </a:ext>
              </a:extLst>
            </p:cNvPr>
            <p:cNvSpPr txBox="1"/>
            <p:nvPr/>
          </p:nvSpPr>
          <p:spPr>
            <a:xfrm>
              <a:off x="8621078" y="4291170"/>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pic>
        <p:nvPicPr>
          <p:cNvPr id="38" name="Hình ảnh 37">
            <a:extLst>
              <a:ext uri="{FF2B5EF4-FFF2-40B4-BE49-F238E27FC236}">
                <a16:creationId xmlns:a16="http://schemas.microsoft.com/office/drawing/2014/main" id="{17057DF3-095E-4CCE-8F41-A44046BFEF96}"/>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42879" y1="10130" x2="46364" y2="10130"/>
                        <a14:foregroundMark x1="71364" y1="69351" x2="71364" y2="69351"/>
                        <a14:foregroundMark x1="73636" y1="57403" x2="73636" y2="57403"/>
                        <a14:foregroundMark x1="49545" y1="41558" x2="49545" y2="41818"/>
                        <a14:foregroundMark x1="74697" y1="48571" x2="74697" y2="48571"/>
                        <a14:foregroundMark x1="73485" y1="39221" x2="73485" y2="39221"/>
                        <a14:foregroundMark x1="70909" y1="29870" x2="70909" y2="29870"/>
                        <a14:foregroundMark x1="66970" y1="22078" x2="66970" y2="22078"/>
                        <a14:foregroundMark x1="66515" y1="81039" x2="66515" y2="81039"/>
                        <a14:foregroundMark x1="54394" y1="86753" x2="54394" y2="86753"/>
                        <a14:foregroundMark x1="33788" y1="80519" x2="33788" y2="80519"/>
                        <a14:foregroundMark x1="29848" y1="68052" x2="29848" y2="68052"/>
                        <a14:foregroundMark x1="26667" y1="60000" x2="26667" y2="60000"/>
                        <a14:foregroundMark x1="23788" y1="53766" x2="23788" y2="53766"/>
                        <a14:foregroundMark x1="24545" y1="45974" x2="24545" y2="45974"/>
                        <a14:foregroundMark x1="27273" y1="39221" x2="27273" y2="39221"/>
                        <a14:foregroundMark x1="29697" y1="30390" x2="29697" y2="30390"/>
                        <a14:foregroundMark x1="32727" y1="21039" x2="32727" y2="21039"/>
                        <a14:foregroundMark x1="47727" y1="42597" x2="48788" y2="56883"/>
                        <a14:foregroundMark x1="46212" y1="37662" x2="46364" y2="41818"/>
                        <a14:foregroundMark x1="51667" y1="37662" x2="54091" y2="44935"/>
                        <a14:foregroundMark x1="47576" y1="41299" x2="47121" y2="42338"/>
                        <a14:backgroundMark x1="52273" y1="4935" x2="52273" y2="4935"/>
                        <a14:backgroundMark x1="49697" y1="10130" x2="49697" y2="10130"/>
                        <a14:backgroundMark x1="50909" y1="4675" x2="50909" y2="4675"/>
                        <a14:backgroundMark x1="47879" y1="9351" x2="47879" y2="9351"/>
                        <a14:backgroundMark x1="49697" y1="21558" x2="49697" y2="21558"/>
                      </a14:backgroundRemoval>
                    </a14:imgEffect>
                  </a14:imgLayer>
                </a14:imgProps>
              </a:ext>
              <a:ext uri="{28A0092B-C50C-407E-A947-70E740481C1C}">
                <a14:useLocalDpi xmlns:a14="http://schemas.microsoft.com/office/drawing/2010/main" val="0"/>
              </a:ext>
            </a:extLst>
          </a:blip>
          <a:srcRect l="15863" r="18597"/>
          <a:stretch/>
        </p:blipFill>
        <p:spPr>
          <a:xfrm>
            <a:off x="427391" y="6002414"/>
            <a:ext cx="927058" cy="825126"/>
          </a:xfrm>
          <a:prstGeom prst="rect">
            <a:avLst/>
          </a:prstGeom>
        </p:spPr>
      </p:pic>
      <p:sp>
        <p:nvSpPr>
          <p:cNvPr id="7" name="Hình chữ nhật 6">
            <a:extLst>
              <a:ext uri="{FF2B5EF4-FFF2-40B4-BE49-F238E27FC236}">
                <a16:creationId xmlns:a16="http://schemas.microsoft.com/office/drawing/2014/main" id="{3E6FEF9F-F5D4-4C07-A6B1-4A82975DD1D5}"/>
              </a:ext>
            </a:extLst>
          </p:cNvPr>
          <p:cNvSpPr/>
          <p:nvPr/>
        </p:nvSpPr>
        <p:spPr>
          <a:xfrm>
            <a:off x="0" y="20420"/>
            <a:ext cx="372533"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ình chữ nhật 25">
            <a:extLst>
              <a:ext uri="{FF2B5EF4-FFF2-40B4-BE49-F238E27FC236}">
                <a16:creationId xmlns:a16="http://schemas.microsoft.com/office/drawing/2014/main" id="{73A3767B-B9D5-4303-BB2F-2FBF9F768AE3}"/>
              </a:ext>
            </a:extLst>
          </p:cNvPr>
          <p:cNvSpPr/>
          <p:nvPr/>
        </p:nvSpPr>
        <p:spPr>
          <a:xfrm>
            <a:off x="743812" y="40840"/>
            <a:ext cx="107852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ình Bầu dục 58">
            <a:extLst>
              <a:ext uri="{FF2B5EF4-FFF2-40B4-BE49-F238E27FC236}">
                <a16:creationId xmlns:a16="http://schemas.microsoft.com/office/drawing/2014/main" id="{37508D9B-B442-4033-B990-63E6CDF89B62}"/>
              </a:ext>
            </a:extLst>
          </p:cNvPr>
          <p:cNvSpPr/>
          <p:nvPr/>
        </p:nvSpPr>
        <p:spPr>
          <a:xfrm>
            <a:off x="8160324" y="5627460"/>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ình Bầu dục 65">
            <a:extLst>
              <a:ext uri="{FF2B5EF4-FFF2-40B4-BE49-F238E27FC236}">
                <a16:creationId xmlns:a16="http://schemas.microsoft.com/office/drawing/2014/main" id="{2DEEB864-D387-41A0-B900-E208164119B3}"/>
              </a:ext>
            </a:extLst>
          </p:cNvPr>
          <p:cNvSpPr/>
          <p:nvPr/>
        </p:nvSpPr>
        <p:spPr>
          <a:xfrm>
            <a:off x="2409516" y="5875528"/>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ình Bầu dục 67">
            <a:extLst>
              <a:ext uri="{FF2B5EF4-FFF2-40B4-BE49-F238E27FC236}">
                <a16:creationId xmlns:a16="http://schemas.microsoft.com/office/drawing/2014/main" id="{0A8A6A40-BAE9-4C0B-9755-93EB5AAB948B}"/>
              </a:ext>
            </a:extLst>
          </p:cNvPr>
          <p:cNvSpPr/>
          <p:nvPr/>
        </p:nvSpPr>
        <p:spPr>
          <a:xfrm>
            <a:off x="5197279" y="6226609"/>
            <a:ext cx="355405" cy="34853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490726A9-DDE2-4C30-92BB-0D24A7E00C24}"/>
              </a:ext>
            </a:extLst>
          </p:cNvPr>
          <p:cNvSpPr txBox="1"/>
          <p:nvPr/>
        </p:nvSpPr>
        <p:spPr>
          <a:xfrm>
            <a:off x="5764804" y="3671217"/>
            <a:ext cx="4671970" cy="584775"/>
          </a:xfrm>
          <a:prstGeom prst="rect">
            <a:avLst/>
          </a:prstGeom>
          <a:noFill/>
        </p:spPr>
        <p:txBody>
          <a:bodyPr wrap="square" rtlCol="0">
            <a:spAutoFit/>
          </a:bodyPr>
          <a:lstStyle/>
          <a:p>
            <a:pPr algn="ctr"/>
            <a:r>
              <a:rPr lang="en-US" sz="3200" b="1">
                <a:latin typeface="Arial" panose="020B0604020202020204" pitchFamily="34" charset="0"/>
                <a:cs typeface="Arial" panose="020B0604020202020204" pitchFamily="34" charset="0"/>
              </a:rPr>
              <a:t>Chủ đề thuyết trình </a:t>
            </a:r>
          </a:p>
        </p:txBody>
      </p:sp>
      <p:sp>
        <p:nvSpPr>
          <p:cNvPr id="6" name="Hình Bầu dục 5">
            <a:extLst>
              <a:ext uri="{FF2B5EF4-FFF2-40B4-BE49-F238E27FC236}">
                <a16:creationId xmlns:a16="http://schemas.microsoft.com/office/drawing/2014/main" id="{0102DB73-E65B-4AFE-A1AE-2E28CD31EE1E}"/>
              </a:ext>
            </a:extLst>
          </p:cNvPr>
          <p:cNvSpPr/>
          <p:nvPr/>
        </p:nvSpPr>
        <p:spPr>
          <a:xfrm>
            <a:off x="2542156" y="1145640"/>
            <a:ext cx="1147935" cy="1108511"/>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Bầu dục 36">
            <a:extLst>
              <a:ext uri="{FF2B5EF4-FFF2-40B4-BE49-F238E27FC236}">
                <a16:creationId xmlns:a16="http://schemas.microsoft.com/office/drawing/2014/main" id="{C0218183-0DF3-4752-80CE-885E548D5729}"/>
              </a:ext>
            </a:extLst>
          </p:cNvPr>
          <p:cNvSpPr/>
          <p:nvPr/>
        </p:nvSpPr>
        <p:spPr>
          <a:xfrm>
            <a:off x="5496124" y="5283181"/>
            <a:ext cx="900908" cy="898717"/>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ình Bầu dục 44">
            <a:extLst>
              <a:ext uri="{FF2B5EF4-FFF2-40B4-BE49-F238E27FC236}">
                <a16:creationId xmlns:a16="http://schemas.microsoft.com/office/drawing/2014/main" id="{9BA7B7B3-6BDE-47D2-8BC6-02AE07D24E51}"/>
              </a:ext>
            </a:extLst>
          </p:cNvPr>
          <p:cNvSpPr/>
          <p:nvPr/>
        </p:nvSpPr>
        <p:spPr>
          <a:xfrm>
            <a:off x="9752743" y="795079"/>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Nhóm 7">
            <a:extLst>
              <a:ext uri="{FF2B5EF4-FFF2-40B4-BE49-F238E27FC236}">
                <a16:creationId xmlns:a16="http://schemas.microsoft.com/office/drawing/2014/main" id="{1E6A8C85-ED9D-402A-AC78-C6E1EDCAD9A6}"/>
              </a:ext>
            </a:extLst>
          </p:cNvPr>
          <p:cNvGrpSpPr/>
          <p:nvPr/>
        </p:nvGrpSpPr>
        <p:grpSpPr>
          <a:xfrm>
            <a:off x="5996874" y="493842"/>
            <a:ext cx="3025976" cy="2898882"/>
            <a:chOff x="5977647" y="546470"/>
            <a:chExt cx="3025976" cy="2898882"/>
          </a:xfrm>
        </p:grpSpPr>
        <p:sp>
          <p:nvSpPr>
            <p:cNvPr id="5" name="Hình Bầu dục 4">
              <a:extLst>
                <a:ext uri="{FF2B5EF4-FFF2-40B4-BE49-F238E27FC236}">
                  <a16:creationId xmlns:a16="http://schemas.microsoft.com/office/drawing/2014/main" id="{CC91D28F-879A-4827-A410-A6D567FF9F54}"/>
                </a:ext>
              </a:extLst>
            </p:cNvPr>
            <p:cNvSpPr/>
            <p:nvPr/>
          </p:nvSpPr>
          <p:spPr>
            <a:xfrm>
              <a:off x="5977647" y="546470"/>
              <a:ext cx="2828048" cy="2745209"/>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ình Bầu dục 45">
              <a:extLst>
                <a:ext uri="{FF2B5EF4-FFF2-40B4-BE49-F238E27FC236}">
                  <a16:creationId xmlns:a16="http://schemas.microsoft.com/office/drawing/2014/main" id="{A74FD91D-0D74-44AF-8611-5DB13F8302CB}"/>
                </a:ext>
              </a:extLst>
            </p:cNvPr>
            <p:cNvSpPr/>
            <p:nvPr/>
          </p:nvSpPr>
          <p:spPr>
            <a:xfrm>
              <a:off x="6175575" y="700143"/>
              <a:ext cx="2828048" cy="2745209"/>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ình Bầu dục 46">
              <a:extLst>
                <a:ext uri="{FF2B5EF4-FFF2-40B4-BE49-F238E27FC236}">
                  <a16:creationId xmlns:a16="http://schemas.microsoft.com/office/drawing/2014/main" id="{DBD2D60C-87C1-4010-8D59-CDEFA9F08CF8}"/>
                </a:ext>
              </a:extLst>
            </p:cNvPr>
            <p:cNvSpPr/>
            <p:nvPr/>
          </p:nvSpPr>
          <p:spPr>
            <a:xfrm>
              <a:off x="6040053" y="625433"/>
              <a:ext cx="2828048" cy="2745209"/>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Nhóm 8">
            <a:extLst>
              <a:ext uri="{FF2B5EF4-FFF2-40B4-BE49-F238E27FC236}">
                <a16:creationId xmlns:a16="http://schemas.microsoft.com/office/drawing/2014/main" id="{B087C14D-C226-4353-8B91-D003DFE3DAB4}"/>
              </a:ext>
            </a:extLst>
          </p:cNvPr>
          <p:cNvGrpSpPr/>
          <p:nvPr/>
        </p:nvGrpSpPr>
        <p:grpSpPr>
          <a:xfrm>
            <a:off x="2224027" y="2782232"/>
            <a:ext cx="2961576" cy="2966770"/>
            <a:chOff x="2825308" y="2766294"/>
            <a:chExt cx="2961576" cy="2966770"/>
          </a:xfrm>
        </p:grpSpPr>
        <p:sp>
          <p:nvSpPr>
            <p:cNvPr id="44" name="Hình Bầu dục 43">
              <a:extLst>
                <a:ext uri="{FF2B5EF4-FFF2-40B4-BE49-F238E27FC236}">
                  <a16:creationId xmlns:a16="http://schemas.microsoft.com/office/drawing/2014/main" id="{83362701-5402-4A76-AAB0-B2B3B9BE700D}"/>
                </a:ext>
              </a:extLst>
            </p:cNvPr>
            <p:cNvSpPr/>
            <p:nvPr/>
          </p:nvSpPr>
          <p:spPr>
            <a:xfrm>
              <a:off x="2825308" y="2766294"/>
              <a:ext cx="2828048" cy="2745209"/>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ình Bầu dục 47">
              <a:extLst>
                <a:ext uri="{FF2B5EF4-FFF2-40B4-BE49-F238E27FC236}">
                  <a16:creationId xmlns:a16="http://schemas.microsoft.com/office/drawing/2014/main" id="{36F25733-0B89-460E-8F61-0778493C036B}"/>
                </a:ext>
              </a:extLst>
            </p:cNvPr>
            <p:cNvSpPr/>
            <p:nvPr/>
          </p:nvSpPr>
          <p:spPr>
            <a:xfrm>
              <a:off x="2958836" y="2987855"/>
              <a:ext cx="2828048" cy="2745209"/>
            </a:xfrm>
            <a:prstGeom prst="ellipse">
              <a:avLst/>
            </a:pr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ình Bầu dục 48">
              <a:extLst>
                <a:ext uri="{FF2B5EF4-FFF2-40B4-BE49-F238E27FC236}">
                  <a16:creationId xmlns:a16="http://schemas.microsoft.com/office/drawing/2014/main" id="{8FB825FD-0C7A-4905-8891-52083A3139EE}"/>
                </a:ext>
              </a:extLst>
            </p:cNvPr>
            <p:cNvSpPr/>
            <p:nvPr/>
          </p:nvSpPr>
          <p:spPr>
            <a:xfrm>
              <a:off x="2929608" y="2859687"/>
              <a:ext cx="2828048" cy="2745209"/>
            </a:xfrm>
            <a:prstGeom prst="ellipse">
              <a:avLst/>
            </a:prstGeom>
            <a:blipFill dpi="0" rotWithShape="1">
              <a:blip r:embed="rId10">
                <a:extLst>
                  <a:ext uri="{28A0092B-C50C-407E-A947-70E740481C1C}">
                    <a14:useLocalDpi xmlns:a14="http://schemas.microsoft.com/office/drawing/2010/main" val="0"/>
                  </a:ext>
                </a:extLst>
              </a:blip>
              <a:srcRect/>
              <a:stretch>
                <a:fillRect l="349" t="-19127" r="-349" b="-627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ộp Văn bản 9">
            <a:extLst>
              <a:ext uri="{FF2B5EF4-FFF2-40B4-BE49-F238E27FC236}">
                <a16:creationId xmlns:a16="http://schemas.microsoft.com/office/drawing/2014/main" id="{2033E5B0-F8BD-475B-AC09-7E8584B5D580}"/>
              </a:ext>
            </a:extLst>
          </p:cNvPr>
          <p:cNvSpPr txBox="1"/>
          <p:nvPr/>
        </p:nvSpPr>
        <p:spPr>
          <a:xfrm>
            <a:off x="6197355" y="4233314"/>
            <a:ext cx="44976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Giáo viên bộ môn: Cô Nguyễn Văn A</a:t>
            </a:r>
          </a:p>
        </p:txBody>
      </p:sp>
      <p:sp>
        <p:nvSpPr>
          <p:cNvPr id="51" name="Hình Bầu dục 50">
            <a:extLst>
              <a:ext uri="{FF2B5EF4-FFF2-40B4-BE49-F238E27FC236}">
                <a16:creationId xmlns:a16="http://schemas.microsoft.com/office/drawing/2014/main" id="{11BD3BA1-D2B8-4D12-B0C1-BBACC92EE19B}"/>
              </a:ext>
            </a:extLst>
          </p:cNvPr>
          <p:cNvSpPr/>
          <p:nvPr/>
        </p:nvSpPr>
        <p:spPr>
          <a:xfrm>
            <a:off x="3344646" y="1162567"/>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ình Bầu dục 51">
            <a:extLst>
              <a:ext uri="{FF2B5EF4-FFF2-40B4-BE49-F238E27FC236}">
                <a16:creationId xmlns:a16="http://schemas.microsoft.com/office/drawing/2014/main" id="{C1FD3D8F-18B8-4AD8-898A-40F00D71F8D5}"/>
              </a:ext>
            </a:extLst>
          </p:cNvPr>
          <p:cNvSpPr/>
          <p:nvPr/>
        </p:nvSpPr>
        <p:spPr>
          <a:xfrm>
            <a:off x="6470680" y="4888127"/>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ình Bầu dục 52">
            <a:extLst>
              <a:ext uri="{FF2B5EF4-FFF2-40B4-BE49-F238E27FC236}">
                <a16:creationId xmlns:a16="http://schemas.microsoft.com/office/drawing/2014/main" id="{F7559523-36E2-4E1D-BB8E-4B6B80BD5B54}"/>
              </a:ext>
            </a:extLst>
          </p:cNvPr>
          <p:cNvSpPr/>
          <p:nvPr/>
        </p:nvSpPr>
        <p:spPr>
          <a:xfrm>
            <a:off x="1105467" y="4792450"/>
            <a:ext cx="667023" cy="653983"/>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ình Bầu dục 53">
            <a:extLst>
              <a:ext uri="{FF2B5EF4-FFF2-40B4-BE49-F238E27FC236}">
                <a16:creationId xmlns:a16="http://schemas.microsoft.com/office/drawing/2014/main" id="{33E06111-D8EB-4C25-9F67-16378F755A80}"/>
              </a:ext>
            </a:extLst>
          </p:cNvPr>
          <p:cNvSpPr/>
          <p:nvPr/>
        </p:nvSpPr>
        <p:spPr>
          <a:xfrm>
            <a:off x="1523389" y="3525195"/>
            <a:ext cx="373774" cy="32930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886E48C0-C1FC-4E68-A43D-56906C48538C}"/>
              </a:ext>
            </a:extLst>
          </p:cNvPr>
          <p:cNvSpPr/>
          <p:nvPr/>
        </p:nvSpPr>
        <p:spPr>
          <a:xfrm>
            <a:off x="5513422" y="4860001"/>
            <a:ext cx="306115" cy="28033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ình Bầu dục 54">
            <a:extLst>
              <a:ext uri="{FF2B5EF4-FFF2-40B4-BE49-F238E27FC236}">
                <a16:creationId xmlns:a16="http://schemas.microsoft.com/office/drawing/2014/main" id="{0EB9A876-FA90-4B4D-AA05-57A7395B4AB9}"/>
              </a:ext>
            </a:extLst>
          </p:cNvPr>
          <p:cNvSpPr/>
          <p:nvPr/>
        </p:nvSpPr>
        <p:spPr>
          <a:xfrm>
            <a:off x="4480441" y="1608298"/>
            <a:ext cx="1305853" cy="1279864"/>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ình Bầu dục 55">
            <a:extLst>
              <a:ext uri="{FF2B5EF4-FFF2-40B4-BE49-F238E27FC236}">
                <a16:creationId xmlns:a16="http://schemas.microsoft.com/office/drawing/2014/main" id="{41FF8500-7E92-45C7-885D-6FA5B577F4D9}"/>
              </a:ext>
            </a:extLst>
          </p:cNvPr>
          <p:cNvSpPr/>
          <p:nvPr/>
        </p:nvSpPr>
        <p:spPr>
          <a:xfrm>
            <a:off x="4433151" y="578344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ình Bầu dục 57">
            <a:extLst>
              <a:ext uri="{FF2B5EF4-FFF2-40B4-BE49-F238E27FC236}">
                <a16:creationId xmlns:a16="http://schemas.microsoft.com/office/drawing/2014/main" id="{0F6B4055-B323-4886-8518-1983E242040D}"/>
              </a:ext>
            </a:extLst>
          </p:cNvPr>
          <p:cNvSpPr/>
          <p:nvPr/>
        </p:nvSpPr>
        <p:spPr>
          <a:xfrm>
            <a:off x="9446877" y="227305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ình Bầu dục 59">
            <a:extLst>
              <a:ext uri="{FF2B5EF4-FFF2-40B4-BE49-F238E27FC236}">
                <a16:creationId xmlns:a16="http://schemas.microsoft.com/office/drawing/2014/main" id="{3664C789-27AF-4D71-8960-B03BEB37B4E9}"/>
              </a:ext>
            </a:extLst>
          </p:cNvPr>
          <p:cNvSpPr/>
          <p:nvPr/>
        </p:nvSpPr>
        <p:spPr>
          <a:xfrm>
            <a:off x="8473440" y="328485"/>
            <a:ext cx="301536" cy="30500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ình Bầu dục 60">
            <a:extLst>
              <a:ext uri="{FF2B5EF4-FFF2-40B4-BE49-F238E27FC236}">
                <a16:creationId xmlns:a16="http://schemas.microsoft.com/office/drawing/2014/main" id="{CECCFB46-94DF-4AD4-954B-84AC9447CE03}"/>
              </a:ext>
            </a:extLst>
          </p:cNvPr>
          <p:cNvSpPr/>
          <p:nvPr/>
        </p:nvSpPr>
        <p:spPr>
          <a:xfrm>
            <a:off x="10641501" y="5174196"/>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ình Bầu dục 61">
            <a:extLst>
              <a:ext uri="{FF2B5EF4-FFF2-40B4-BE49-F238E27FC236}">
                <a16:creationId xmlns:a16="http://schemas.microsoft.com/office/drawing/2014/main" id="{0CEDC534-3959-44FD-A0CB-C32927F20D34}"/>
              </a:ext>
            </a:extLst>
          </p:cNvPr>
          <p:cNvSpPr/>
          <p:nvPr/>
        </p:nvSpPr>
        <p:spPr>
          <a:xfrm>
            <a:off x="10585526" y="2554435"/>
            <a:ext cx="485725" cy="507950"/>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ình Bầu dục 63">
            <a:extLst>
              <a:ext uri="{FF2B5EF4-FFF2-40B4-BE49-F238E27FC236}">
                <a16:creationId xmlns:a16="http://schemas.microsoft.com/office/drawing/2014/main" id="{76EAA69E-9241-45C8-B39F-35518E476387}"/>
              </a:ext>
            </a:extLst>
          </p:cNvPr>
          <p:cNvSpPr/>
          <p:nvPr/>
        </p:nvSpPr>
        <p:spPr>
          <a:xfrm>
            <a:off x="1003937" y="2162430"/>
            <a:ext cx="494955" cy="480340"/>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ình Bầu dục 64">
            <a:extLst>
              <a:ext uri="{FF2B5EF4-FFF2-40B4-BE49-F238E27FC236}">
                <a16:creationId xmlns:a16="http://schemas.microsoft.com/office/drawing/2014/main" id="{FE4D90AC-018D-415B-87AC-2C9EF5279494}"/>
              </a:ext>
            </a:extLst>
          </p:cNvPr>
          <p:cNvSpPr/>
          <p:nvPr/>
        </p:nvSpPr>
        <p:spPr>
          <a:xfrm>
            <a:off x="8928991" y="176740"/>
            <a:ext cx="573370" cy="608800"/>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ình Bầu dục 66">
            <a:extLst>
              <a:ext uri="{FF2B5EF4-FFF2-40B4-BE49-F238E27FC236}">
                <a16:creationId xmlns:a16="http://schemas.microsoft.com/office/drawing/2014/main" id="{6EEC4C7A-2330-4096-B4EE-B48216C0AB28}"/>
              </a:ext>
            </a:extLst>
          </p:cNvPr>
          <p:cNvSpPr/>
          <p:nvPr/>
        </p:nvSpPr>
        <p:spPr>
          <a:xfrm>
            <a:off x="1968868" y="5812834"/>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Bầu dục 68">
            <a:extLst>
              <a:ext uri="{FF2B5EF4-FFF2-40B4-BE49-F238E27FC236}">
                <a16:creationId xmlns:a16="http://schemas.microsoft.com/office/drawing/2014/main" id="{C3FC1915-1015-463C-BDB1-6D647F242BD7}"/>
              </a:ext>
            </a:extLst>
          </p:cNvPr>
          <p:cNvSpPr/>
          <p:nvPr/>
        </p:nvSpPr>
        <p:spPr>
          <a:xfrm>
            <a:off x="8541928" y="545958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ình Bầu dục 42">
            <a:extLst>
              <a:ext uri="{FF2B5EF4-FFF2-40B4-BE49-F238E27FC236}">
                <a16:creationId xmlns:a16="http://schemas.microsoft.com/office/drawing/2014/main" id="{EE9D9B3F-019C-4C59-98C0-0CC77623D0D5}"/>
              </a:ext>
            </a:extLst>
          </p:cNvPr>
          <p:cNvSpPr/>
          <p:nvPr/>
        </p:nvSpPr>
        <p:spPr>
          <a:xfrm>
            <a:off x="10049894" y="4498740"/>
            <a:ext cx="900908" cy="898717"/>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nh chữ nhật 10">
            <a:extLst>
              <a:ext uri="{FF2B5EF4-FFF2-40B4-BE49-F238E27FC236}">
                <a16:creationId xmlns:a16="http://schemas.microsoft.com/office/drawing/2014/main" id="{9936259D-7815-42A0-A3F8-DC79C894DE3A}"/>
              </a:ext>
            </a:extLst>
          </p:cNvPr>
          <p:cNvSpPr/>
          <p:nvPr/>
        </p:nvSpPr>
        <p:spPr>
          <a:xfrm>
            <a:off x="372627" y="-1669"/>
            <a:ext cx="372533" cy="685800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Hộp Văn bản 85">
            <a:extLst>
              <a:ext uri="{FF2B5EF4-FFF2-40B4-BE49-F238E27FC236}">
                <a16:creationId xmlns:a16="http://schemas.microsoft.com/office/drawing/2014/main" id="{A722D6C8-0954-4C7B-A9EF-3FA500A4E472}"/>
              </a:ext>
            </a:extLst>
          </p:cNvPr>
          <p:cNvSpPr txBox="1"/>
          <p:nvPr/>
        </p:nvSpPr>
        <p:spPr>
          <a:xfrm rot="16200000">
            <a:off x="-2222770" y="5110594"/>
            <a:ext cx="4821048"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grpSp>
        <p:nvGrpSpPr>
          <p:cNvPr id="24" name="Nhóm 23">
            <a:extLst>
              <a:ext uri="{FF2B5EF4-FFF2-40B4-BE49-F238E27FC236}">
                <a16:creationId xmlns:a16="http://schemas.microsoft.com/office/drawing/2014/main" id="{06406AD0-13AC-4155-AC51-F6A5A82FB1C1}"/>
              </a:ext>
            </a:extLst>
          </p:cNvPr>
          <p:cNvGrpSpPr/>
          <p:nvPr/>
        </p:nvGrpSpPr>
        <p:grpSpPr>
          <a:xfrm>
            <a:off x="726272" y="-10641"/>
            <a:ext cx="11445359" cy="6898690"/>
            <a:chOff x="737432" y="-12310"/>
            <a:chExt cx="11641482" cy="6898690"/>
          </a:xfrm>
        </p:grpSpPr>
        <p:sp>
          <p:nvSpPr>
            <p:cNvPr id="50" name="Hình chữ nhật 49">
              <a:extLst>
                <a:ext uri="{FF2B5EF4-FFF2-40B4-BE49-F238E27FC236}">
                  <a16:creationId xmlns:a16="http://schemas.microsoft.com/office/drawing/2014/main" id="{359FACCE-8043-41BD-980A-159DB58B5440}"/>
                </a:ext>
              </a:extLst>
            </p:cNvPr>
            <p:cNvSpPr/>
            <p:nvPr/>
          </p:nvSpPr>
          <p:spPr>
            <a:xfrm>
              <a:off x="991947" y="-12310"/>
              <a:ext cx="1138696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nh chữ nhật 11">
              <a:extLst>
                <a:ext uri="{FF2B5EF4-FFF2-40B4-BE49-F238E27FC236}">
                  <a16:creationId xmlns:a16="http://schemas.microsoft.com/office/drawing/2014/main" id="{1CC990A7-0F70-44CE-84F0-DEE89C9EF79F}"/>
                </a:ext>
              </a:extLst>
            </p:cNvPr>
            <p:cNvSpPr/>
            <p:nvPr/>
          </p:nvSpPr>
          <p:spPr>
            <a:xfrm>
              <a:off x="737432" y="-1669"/>
              <a:ext cx="354655" cy="688804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Hộp Văn bản 14">
            <a:extLst>
              <a:ext uri="{FF2B5EF4-FFF2-40B4-BE49-F238E27FC236}">
                <a16:creationId xmlns:a16="http://schemas.microsoft.com/office/drawing/2014/main" id="{86579503-7339-43CB-9E71-0C922AFCCE17}"/>
              </a:ext>
            </a:extLst>
          </p:cNvPr>
          <p:cNvSpPr txBox="1"/>
          <p:nvPr/>
        </p:nvSpPr>
        <p:spPr>
          <a:xfrm>
            <a:off x="1089520" y="316433"/>
            <a:ext cx="4758058"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Chủ đề thuyết trình </a:t>
            </a:r>
          </a:p>
        </p:txBody>
      </p:sp>
      <p:sp>
        <p:nvSpPr>
          <p:cNvPr id="71" name="Hộp Văn bản 70">
            <a:extLst>
              <a:ext uri="{FF2B5EF4-FFF2-40B4-BE49-F238E27FC236}">
                <a16:creationId xmlns:a16="http://schemas.microsoft.com/office/drawing/2014/main" id="{32E2307D-ADCD-4FDA-87F4-42060F35E90E}"/>
              </a:ext>
            </a:extLst>
          </p:cNvPr>
          <p:cNvSpPr txBox="1"/>
          <p:nvPr/>
        </p:nvSpPr>
        <p:spPr>
          <a:xfrm rot="16200000">
            <a:off x="-1428806" y="4067683"/>
            <a:ext cx="3942466"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Môn học thuyết trình </a:t>
            </a:r>
          </a:p>
        </p:txBody>
      </p:sp>
      <p:sp>
        <p:nvSpPr>
          <p:cNvPr id="35" name="Hình chữ nhật 34">
            <a:extLst>
              <a:ext uri="{FF2B5EF4-FFF2-40B4-BE49-F238E27FC236}">
                <a16:creationId xmlns:a16="http://schemas.microsoft.com/office/drawing/2014/main" id="{D2975195-954D-40D7-8B40-68FC2E91054C}"/>
              </a:ext>
            </a:extLst>
          </p:cNvPr>
          <p:cNvSpPr/>
          <p:nvPr/>
        </p:nvSpPr>
        <p:spPr>
          <a:xfrm>
            <a:off x="6435080" y="921131"/>
            <a:ext cx="4643945" cy="5255041"/>
          </a:xfrm>
          <a:prstGeom prst="rect">
            <a:avLst/>
          </a:pr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ình chữ nhật 72">
            <a:extLst>
              <a:ext uri="{FF2B5EF4-FFF2-40B4-BE49-F238E27FC236}">
                <a16:creationId xmlns:a16="http://schemas.microsoft.com/office/drawing/2014/main" id="{137AEEA4-BA98-4FE0-93A4-91D166ED1AAC}"/>
              </a:ext>
            </a:extLst>
          </p:cNvPr>
          <p:cNvSpPr/>
          <p:nvPr/>
        </p:nvSpPr>
        <p:spPr>
          <a:xfrm>
            <a:off x="5990710" y="631723"/>
            <a:ext cx="1139408" cy="1119720"/>
          </a:xfrm>
          <a:prstGeom prst="rect">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ình chữ nhật 73">
            <a:extLst>
              <a:ext uri="{FF2B5EF4-FFF2-40B4-BE49-F238E27FC236}">
                <a16:creationId xmlns:a16="http://schemas.microsoft.com/office/drawing/2014/main" id="{53E59BF9-01EC-4FE9-A5B8-7BB527736B64}"/>
              </a:ext>
            </a:extLst>
          </p:cNvPr>
          <p:cNvSpPr/>
          <p:nvPr/>
        </p:nvSpPr>
        <p:spPr>
          <a:xfrm>
            <a:off x="10168253" y="5504516"/>
            <a:ext cx="1139408" cy="1119720"/>
          </a:xfrm>
          <a:prstGeom prst="rect">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ình chữ nhật 71">
            <a:extLst>
              <a:ext uri="{FF2B5EF4-FFF2-40B4-BE49-F238E27FC236}">
                <a16:creationId xmlns:a16="http://schemas.microsoft.com/office/drawing/2014/main" id="{ABD87511-80B7-4D6E-8031-4D8D9C503F78}"/>
              </a:ext>
            </a:extLst>
          </p:cNvPr>
          <p:cNvSpPr/>
          <p:nvPr/>
        </p:nvSpPr>
        <p:spPr>
          <a:xfrm>
            <a:off x="6803400" y="1264420"/>
            <a:ext cx="3815509" cy="4545740"/>
          </a:xfrm>
          <a:prstGeom prst="rect">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Nhóm 84">
            <a:extLst>
              <a:ext uri="{FF2B5EF4-FFF2-40B4-BE49-F238E27FC236}">
                <a16:creationId xmlns:a16="http://schemas.microsoft.com/office/drawing/2014/main" id="{99D2CB73-C496-4066-9DB0-60B14D16DC5A}"/>
              </a:ext>
            </a:extLst>
          </p:cNvPr>
          <p:cNvGrpSpPr/>
          <p:nvPr/>
        </p:nvGrpSpPr>
        <p:grpSpPr>
          <a:xfrm>
            <a:off x="1302621" y="1159570"/>
            <a:ext cx="4331855" cy="1084679"/>
            <a:chOff x="1302621" y="1159570"/>
            <a:chExt cx="4331855" cy="1084679"/>
          </a:xfrm>
        </p:grpSpPr>
        <p:sp>
          <p:nvSpPr>
            <p:cNvPr id="76" name="Hình chữ nhật: Góc Tròn 75">
              <a:extLst>
                <a:ext uri="{FF2B5EF4-FFF2-40B4-BE49-F238E27FC236}">
                  <a16:creationId xmlns:a16="http://schemas.microsoft.com/office/drawing/2014/main" id="{6B01D64F-8708-42B0-A66E-B65E82E906DB}"/>
                </a:ext>
              </a:extLst>
            </p:cNvPr>
            <p:cNvSpPr/>
            <p:nvPr/>
          </p:nvSpPr>
          <p:spPr>
            <a:xfrm>
              <a:off x="1302621" y="1159570"/>
              <a:ext cx="4331855" cy="1084679"/>
            </a:xfrm>
            <a:prstGeom prst="roundRect">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ình chữ nhật: Góc Tròn 76">
              <a:extLst>
                <a:ext uri="{FF2B5EF4-FFF2-40B4-BE49-F238E27FC236}">
                  <a16:creationId xmlns:a16="http://schemas.microsoft.com/office/drawing/2014/main" id="{83751FC4-CCE3-4190-9FC4-AC70C46B2B4E}"/>
                </a:ext>
              </a:extLst>
            </p:cNvPr>
            <p:cNvSpPr/>
            <p:nvPr/>
          </p:nvSpPr>
          <p:spPr>
            <a:xfrm>
              <a:off x="1554968" y="1373946"/>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Hộp Văn bản 77">
              <a:extLst>
                <a:ext uri="{FF2B5EF4-FFF2-40B4-BE49-F238E27FC236}">
                  <a16:creationId xmlns:a16="http://schemas.microsoft.com/office/drawing/2014/main" id="{C6076DE4-4E20-4790-861E-5DA9490CD4C4}"/>
                </a:ext>
              </a:extLst>
            </p:cNvPr>
            <p:cNvSpPr txBox="1"/>
            <p:nvPr/>
          </p:nvSpPr>
          <p:spPr>
            <a:xfrm>
              <a:off x="2429163" y="1373220"/>
              <a:ext cx="1919230" cy="461665"/>
            </a:xfrm>
            <a:prstGeom prst="rect">
              <a:avLst/>
            </a:prstGeom>
            <a:noFill/>
          </p:spPr>
          <p:txBody>
            <a:bodyPr wrap="square" rtlCol="0">
              <a:spAutoFit/>
            </a:bodyPr>
            <a:lstStyle/>
            <a:p>
              <a:r>
                <a:rPr lang="en-US" sz="2400" err="1">
                  <a:solidFill>
                    <a:schemeClr val="bg1"/>
                  </a:solidFill>
                  <a:latin typeface="Arial" panose="020B0604020202020204" pitchFamily="34" charset="0"/>
                  <a:cs typeface="Arial" panose="020B0604020202020204" pitchFamily="34" charset="0"/>
                </a:rPr>
                <a:t>Nội</a:t>
              </a:r>
              <a:r>
                <a:rPr lang="en-US" sz="2400">
                  <a:solidFill>
                    <a:schemeClr val="bg1"/>
                  </a:solidFill>
                  <a:latin typeface="Arial" panose="020B0604020202020204" pitchFamily="34" charset="0"/>
                  <a:cs typeface="Arial" panose="020B0604020202020204" pitchFamily="34" charset="0"/>
                </a:rPr>
                <a:t> dung 1</a:t>
              </a:r>
            </a:p>
          </p:txBody>
        </p:sp>
      </p:grpSp>
      <p:grpSp>
        <p:nvGrpSpPr>
          <p:cNvPr id="94" name="Nhóm 93">
            <a:extLst>
              <a:ext uri="{FF2B5EF4-FFF2-40B4-BE49-F238E27FC236}">
                <a16:creationId xmlns:a16="http://schemas.microsoft.com/office/drawing/2014/main" id="{DC81C4AD-F7AD-42FF-B6E1-565C98EFDFF4}"/>
              </a:ext>
            </a:extLst>
          </p:cNvPr>
          <p:cNvGrpSpPr/>
          <p:nvPr/>
        </p:nvGrpSpPr>
        <p:grpSpPr>
          <a:xfrm>
            <a:off x="1313823" y="2613939"/>
            <a:ext cx="4331855" cy="1084679"/>
            <a:chOff x="1313823" y="2613939"/>
            <a:chExt cx="4331855" cy="1084679"/>
          </a:xfrm>
        </p:grpSpPr>
        <p:sp>
          <p:nvSpPr>
            <p:cNvPr id="79" name="Hình chữ nhật: Góc Tròn 78">
              <a:extLst>
                <a:ext uri="{FF2B5EF4-FFF2-40B4-BE49-F238E27FC236}">
                  <a16:creationId xmlns:a16="http://schemas.microsoft.com/office/drawing/2014/main" id="{63A40CD6-FE9F-43A9-ACE9-C4BA853BEE79}"/>
                </a:ext>
              </a:extLst>
            </p:cNvPr>
            <p:cNvSpPr/>
            <p:nvPr/>
          </p:nvSpPr>
          <p:spPr>
            <a:xfrm>
              <a:off x="1313823" y="2613939"/>
              <a:ext cx="4331855" cy="1084679"/>
            </a:xfrm>
            <a:prstGeom prst="roundRect">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Hình chữ nhật: Góc Tròn 87">
              <a:extLst>
                <a:ext uri="{FF2B5EF4-FFF2-40B4-BE49-F238E27FC236}">
                  <a16:creationId xmlns:a16="http://schemas.microsoft.com/office/drawing/2014/main" id="{6C360D59-E4B5-4B5F-A27F-CBC916D5B133}"/>
                </a:ext>
              </a:extLst>
            </p:cNvPr>
            <p:cNvSpPr/>
            <p:nvPr/>
          </p:nvSpPr>
          <p:spPr>
            <a:xfrm>
              <a:off x="1498033" y="2789773"/>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Hộp Văn bản 90">
              <a:extLst>
                <a:ext uri="{FF2B5EF4-FFF2-40B4-BE49-F238E27FC236}">
                  <a16:creationId xmlns:a16="http://schemas.microsoft.com/office/drawing/2014/main" id="{61CEE29C-0505-4D03-8523-A0109064F2BB}"/>
                </a:ext>
              </a:extLst>
            </p:cNvPr>
            <p:cNvSpPr txBox="1"/>
            <p:nvPr/>
          </p:nvSpPr>
          <p:spPr>
            <a:xfrm>
              <a:off x="2380194" y="2776517"/>
              <a:ext cx="1919230" cy="461665"/>
            </a:xfrm>
            <a:prstGeom prst="rect">
              <a:avLst/>
            </a:prstGeom>
            <a:noFill/>
          </p:spPr>
          <p:txBody>
            <a:bodyPr wrap="square" rtlCol="0">
              <a:spAutoFit/>
            </a:bodyPr>
            <a:lstStyle/>
            <a:p>
              <a:r>
                <a:rPr lang="en-US" sz="2400" err="1">
                  <a:solidFill>
                    <a:schemeClr val="bg1"/>
                  </a:solidFill>
                  <a:latin typeface="Arial" panose="020B0604020202020204" pitchFamily="34" charset="0"/>
                  <a:cs typeface="Arial" panose="020B0604020202020204" pitchFamily="34" charset="0"/>
                </a:rPr>
                <a:t>Nội</a:t>
              </a:r>
              <a:r>
                <a:rPr lang="en-US" sz="2400">
                  <a:solidFill>
                    <a:schemeClr val="bg1"/>
                  </a:solidFill>
                  <a:latin typeface="Arial" panose="020B0604020202020204" pitchFamily="34" charset="0"/>
                  <a:cs typeface="Arial" panose="020B0604020202020204" pitchFamily="34" charset="0"/>
                </a:rPr>
                <a:t> dung 2</a:t>
              </a:r>
            </a:p>
          </p:txBody>
        </p:sp>
      </p:grpSp>
      <p:grpSp>
        <p:nvGrpSpPr>
          <p:cNvPr id="95" name="Nhóm 94">
            <a:extLst>
              <a:ext uri="{FF2B5EF4-FFF2-40B4-BE49-F238E27FC236}">
                <a16:creationId xmlns:a16="http://schemas.microsoft.com/office/drawing/2014/main" id="{B75E6682-831D-4B3A-88EB-B045F40B1447}"/>
              </a:ext>
            </a:extLst>
          </p:cNvPr>
          <p:cNvGrpSpPr/>
          <p:nvPr/>
        </p:nvGrpSpPr>
        <p:grpSpPr>
          <a:xfrm>
            <a:off x="1322671" y="4016664"/>
            <a:ext cx="4331855" cy="1084679"/>
            <a:chOff x="1322671" y="4016664"/>
            <a:chExt cx="4331855" cy="1084679"/>
          </a:xfrm>
        </p:grpSpPr>
        <p:sp>
          <p:nvSpPr>
            <p:cNvPr id="80" name="Hình chữ nhật: Góc Tròn 79">
              <a:extLst>
                <a:ext uri="{FF2B5EF4-FFF2-40B4-BE49-F238E27FC236}">
                  <a16:creationId xmlns:a16="http://schemas.microsoft.com/office/drawing/2014/main" id="{F3C7B800-BF86-44B6-B40F-C81A7386039D}"/>
                </a:ext>
              </a:extLst>
            </p:cNvPr>
            <p:cNvSpPr/>
            <p:nvPr/>
          </p:nvSpPr>
          <p:spPr>
            <a:xfrm>
              <a:off x="1322671" y="4016664"/>
              <a:ext cx="4331855" cy="1084679"/>
            </a:xfrm>
            <a:prstGeom prst="roundRect">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ình chữ nhật: Góc Tròn 88">
              <a:extLst>
                <a:ext uri="{FF2B5EF4-FFF2-40B4-BE49-F238E27FC236}">
                  <a16:creationId xmlns:a16="http://schemas.microsoft.com/office/drawing/2014/main" id="{8E1F74E9-71D6-49E3-A968-668995CA5F50}"/>
                </a:ext>
              </a:extLst>
            </p:cNvPr>
            <p:cNvSpPr/>
            <p:nvPr/>
          </p:nvSpPr>
          <p:spPr>
            <a:xfrm>
              <a:off x="1492916" y="4182214"/>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Hộp Văn bản 91">
              <a:extLst>
                <a:ext uri="{FF2B5EF4-FFF2-40B4-BE49-F238E27FC236}">
                  <a16:creationId xmlns:a16="http://schemas.microsoft.com/office/drawing/2014/main" id="{12BC98BF-653A-465B-82BF-F2CCA2710E2B}"/>
                </a:ext>
              </a:extLst>
            </p:cNvPr>
            <p:cNvSpPr txBox="1"/>
            <p:nvPr/>
          </p:nvSpPr>
          <p:spPr>
            <a:xfrm>
              <a:off x="2362081" y="4178584"/>
              <a:ext cx="1919230" cy="461665"/>
            </a:xfrm>
            <a:prstGeom prst="rect">
              <a:avLst/>
            </a:prstGeom>
            <a:noFill/>
          </p:spPr>
          <p:txBody>
            <a:bodyPr wrap="square" rtlCol="0">
              <a:spAutoFit/>
            </a:bodyPr>
            <a:lstStyle/>
            <a:p>
              <a:r>
                <a:rPr lang="en-US" sz="2400" err="1">
                  <a:solidFill>
                    <a:schemeClr val="bg1"/>
                  </a:solidFill>
                  <a:latin typeface="Arial" panose="020B0604020202020204" pitchFamily="34" charset="0"/>
                  <a:cs typeface="Arial" panose="020B0604020202020204" pitchFamily="34" charset="0"/>
                </a:rPr>
                <a:t>Nội</a:t>
              </a:r>
              <a:r>
                <a:rPr lang="en-US" sz="2400">
                  <a:solidFill>
                    <a:schemeClr val="bg1"/>
                  </a:solidFill>
                  <a:latin typeface="Arial" panose="020B0604020202020204" pitchFamily="34" charset="0"/>
                  <a:cs typeface="Arial" panose="020B0604020202020204" pitchFamily="34" charset="0"/>
                </a:rPr>
                <a:t> dung 3</a:t>
              </a:r>
            </a:p>
          </p:txBody>
        </p:sp>
      </p:grpSp>
      <p:grpSp>
        <p:nvGrpSpPr>
          <p:cNvPr id="96" name="Nhóm 95">
            <a:extLst>
              <a:ext uri="{FF2B5EF4-FFF2-40B4-BE49-F238E27FC236}">
                <a16:creationId xmlns:a16="http://schemas.microsoft.com/office/drawing/2014/main" id="{F02E1F4E-F884-4462-986E-A837816BBC91}"/>
              </a:ext>
            </a:extLst>
          </p:cNvPr>
          <p:cNvGrpSpPr/>
          <p:nvPr/>
        </p:nvGrpSpPr>
        <p:grpSpPr>
          <a:xfrm>
            <a:off x="1316325" y="5283181"/>
            <a:ext cx="4331855" cy="1084679"/>
            <a:chOff x="1316325" y="5283181"/>
            <a:chExt cx="4331855" cy="1084679"/>
          </a:xfrm>
        </p:grpSpPr>
        <p:sp>
          <p:nvSpPr>
            <p:cNvPr id="81" name="Hình chữ nhật: Góc Tròn 80">
              <a:extLst>
                <a:ext uri="{FF2B5EF4-FFF2-40B4-BE49-F238E27FC236}">
                  <a16:creationId xmlns:a16="http://schemas.microsoft.com/office/drawing/2014/main" id="{115DD9E9-6192-46BE-B37D-101477C9F0C7}"/>
                </a:ext>
              </a:extLst>
            </p:cNvPr>
            <p:cNvSpPr/>
            <p:nvPr/>
          </p:nvSpPr>
          <p:spPr>
            <a:xfrm>
              <a:off x="1316325" y="5283181"/>
              <a:ext cx="4331855" cy="108467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Hình chữ nhật: Góc Tròn 89">
              <a:extLst>
                <a:ext uri="{FF2B5EF4-FFF2-40B4-BE49-F238E27FC236}">
                  <a16:creationId xmlns:a16="http://schemas.microsoft.com/office/drawing/2014/main" id="{F8904BC6-2657-4C0E-89D1-447E3EEDA08D}"/>
                </a:ext>
              </a:extLst>
            </p:cNvPr>
            <p:cNvSpPr/>
            <p:nvPr/>
          </p:nvSpPr>
          <p:spPr>
            <a:xfrm>
              <a:off x="1508034" y="5428081"/>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Hộp Văn bản 92">
              <a:extLst>
                <a:ext uri="{FF2B5EF4-FFF2-40B4-BE49-F238E27FC236}">
                  <a16:creationId xmlns:a16="http://schemas.microsoft.com/office/drawing/2014/main" id="{03EA1DB0-D32F-468A-9EFD-84F72373EE95}"/>
                </a:ext>
              </a:extLst>
            </p:cNvPr>
            <p:cNvSpPr txBox="1"/>
            <p:nvPr/>
          </p:nvSpPr>
          <p:spPr>
            <a:xfrm>
              <a:off x="2366515" y="5425862"/>
              <a:ext cx="1919230" cy="461665"/>
            </a:xfrm>
            <a:prstGeom prst="rect">
              <a:avLst/>
            </a:prstGeom>
            <a:noFill/>
          </p:spPr>
          <p:txBody>
            <a:bodyPr wrap="square" rtlCol="0">
              <a:spAutoFit/>
            </a:bodyPr>
            <a:lstStyle/>
            <a:p>
              <a:r>
                <a:rPr lang="en-US" sz="2400" err="1">
                  <a:solidFill>
                    <a:schemeClr val="bg1"/>
                  </a:solidFill>
                  <a:latin typeface="Arial" panose="020B0604020202020204" pitchFamily="34" charset="0"/>
                  <a:cs typeface="Arial" panose="020B0604020202020204" pitchFamily="34" charset="0"/>
                </a:rPr>
                <a:t>Nội</a:t>
              </a:r>
              <a:r>
                <a:rPr lang="en-US" sz="2400">
                  <a:solidFill>
                    <a:schemeClr val="bg1"/>
                  </a:solidFill>
                  <a:latin typeface="Arial" panose="020B0604020202020204" pitchFamily="34" charset="0"/>
                  <a:cs typeface="Arial" panose="020B0604020202020204" pitchFamily="34" charset="0"/>
                </a:rPr>
                <a:t> dung 4</a:t>
              </a:r>
            </a:p>
          </p:txBody>
        </p:sp>
      </p:grpSp>
      <p:sp>
        <p:nvSpPr>
          <p:cNvPr id="13" name="Hình chữ nhật 12">
            <a:extLst>
              <a:ext uri="{FF2B5EF4-FFF2-40B4-BE49-F238E27FC236}">
                <a16:creationId xmlns:a16="http://schemas.microsoft.com/office/drawing/2014/main" id="{5AD4FD84-4154-4854-BA73-8185D9C19F9E}"/>
              </a:ext>
            </a:extLst>
          </p:cNvPr>
          <p:cNvSpPr/>
          <p:nvPr/>
        </p:nvSpPr>
        <p:spPr>
          <a:xfrm>
            <a:off x="11820213" y="0"/>
            <a:ext cx="372533" cy="685800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28B38463-ABF6-4BA7-BEC1-865E28EADA5C}"/>
              </a:ext>
            </a:extLst>
          </p:cNvPr>
          <p:cNvSpPr txBox="1"/>
          <p:nvPr/>
        </p:nvSpPr>
        <p:spPr>
          <a:xfrm rot="5400000">
            <a:off x="10656885" y="1697169"/>
            <a:ext cx="269093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Bắt đầu thuyết trình </a:t>
            </a:r>
          </a:p>
        </p:txBody>
      </p:sp>
      <p:sp>
        <p:nvSpPr>
          <p:cNvPr id="14" name="TextBox 13"/>
          <p:cNvSpPr txBox="1"/>
          <p:nvPr/>
        </p:nvSpPr>
        <p:spPr>
          <a:xfrm>
            <a:off x="2418771" y="1797311"/>
            <a:ext cx="2975611" cy="369332"/>
          </a:xfrm>
          <a:prstGeom prst="rect">
            <a:avLst/>
          </a:prstGeom>
          <a:noFill/>
        </p:spPr>
        <p:txBody>
          <a:bodyPr wrap="square" rtlCol="0">
            <a:spAutoFit/>
          </a:bodyPr>
          <a:lstStyle/>
          <a:p>
            <a:r>
              <a:rPr lang="en-US" err="1" smtClean="0">
                <a:latin typeface="Arial" panose="020B0604020202020204" pitchFamily="34" charset="0"/>
                <a:cs typeface="Arial" panose="020B0604020202020204" pitchFamily="34" charset="0"/>
              </a:rPr>
              <a:t>Chuẩn</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kết</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nối</a:t>
            </a:r>
            <a:r>
              <a:rPr lang="en-US" smtClean="0">
                <a:latin typeface="Arial" panose="020B0604020202020204" pitchFamily="34" charset="0"/>
                <a:cs typeface="Arial" panose="020B0604020202020204" pitchFamily="34" charset="0"/>
              </a:rPr>
              <a:t> USB </a:t>
            </a:r>
            <a:endParaRPr lang="en-US">
              <a:latin typeface="Arial" panose="020B0604020202020204" pitchFamily="34" charset="0"/>
              <a:cs typeface="Arial" panose="020B0604020202020204" pitchFamily="34" charset="0"/>
            </a:endParaRPr>
          </a:p>
        </p:txBody>
      </p:sp>
      <p:sp>
        <p:nvSpPr>
          <p:cNvPr id="36" name="TextBox 35"/>
          <p:cNvSpPr txBox="1"/>
          <p:nvPr/>
        </p:nvSpPr>
        <p:spPr>
          <a:xfrm>
            <a:off x="2399563" y="3268661"/>
            <a:ext cx="2696479" cy="369332"/>
          </a:xfrm>
          <a:prstGeom prst="rect">
            <a:avLst/>
          </a:prstGeom>
          <a:noFill/>
        </p:spPr>
        <p:txBody>
          <a:bodyPr wrap="square" rtlCol="0">
            <a:spAutoFit/>
          </a:bodyPr>
          <a:lstStyle/>
          <a:p>
            <a:r>
              <a:rPr lang="en-US" err="1" smtClean="0">
                <a:latin typeface="Arial" panose="020B0604020202020204" pitchFamily="34" charset="0"/>
                <a:cs typeface="Arial" panose="020B0604020202020204" pitchFamily="34" charset="0"/>
              </a:rPr>
              <a:t>Chuẩn</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kết</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nối</a:t>
            </a:r>
            <a:r>
              <a:rPr lang="en-US" smtClean="0">
                <a:latin typeface="Arial" panose="020B0604020202020204" pitchFamily="34" charset="0"/>
                <a:cs typeface="Arial" panose="020B0604020202020204" pitchFamily="34" charset="0"/>
              </a:rPr>
              <a:t> FireWire</a:t>
            </a:r>
            <a:endParaRPr lang="en-US">
              <a:latin typeface="Arial" panose="020B0604020202020204" pitchFamily="34" charset="0"/>
              <a:cs typeface="Arial" panose="020B0604020202020204" pitchFamily="34" charset="0"/>
            </a:endParaRPr>
          </a:p>
        </p:txBody>
      </p:sp>
      <p:sp>
        <p:nvSpPr>
          <p:cNvPr id="97" name="TextBox 96"/>
          <p:cNvSpPr txBox="1"/>
          <p:nvPr/>
        </p:nvSpPr>
        <p:spPr>
          <a:xfrm>
            <a:off x="2379988" y="4656126"/>
            <a:ext cx="2696479" cy="369332"/>
          </a:xfrm>
          <a:prstGeom prst="rect">
            <a:avLst/>
          </a:prstGeom>
          <a:noFill/>
        </p:spPr>
        <p:txBody>
          <a:bodyPr wrap="square" rtlCol="0">
            <a:spAutoFit/>
          </a:bodyPr>
          <a:lstStyle/>
          <a:p>
            <a:r>
              <a:rPr lang="en-US" err="1" smtClean="0">
                <a:latin typeface="Arial" panose="020B0604020202020204" pitchFamily="34" charset="0"/>
                <a:cs typeface="Arial" panose="020B0604020202020204" pitchFamily="34" charset="0"/>
              </a:rPr>
              <a:t>Chuẩn</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kết</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nối</a:t>
            </a:r>
            <a:r>
              <a:rPr lang="en-US" smtClean="0">
                <a:latin typeface="Arial" panose="020B0604020202020204" pitchFamily="34" charset="0"/>
                <a:cs typeface="Arial" panose="020B0604020202020204" pitchFamily="34" charset="0"/>
              </a:rPr>
              <a:t> HDMI</a:t>
            </a:r>
            <a:endParaRPr lang="en-US">
              <a:latin typeface="Arial" panose="020B0604020202020204" pitchFamily="34" charset="0"/>
              <a:cs typeface="Arial" panose="020B0604020202020204" pitchFamily="34" charset="0"/>
            </a:endParaRPr>
          </a:p>
        </p:txBody>
      </p:sp>
      <p:sp>
        <p:nvSpPr>
          <p:cNvPr id="98" name="TextBox 97"/>
          <p:cNvSpPr txBox="1"/>
          <p:nvPr/>
        </p:nvSpPr>
        <p:spPr>
          <a:xfrm>
            <a:off x="2370180" y="5887989"/>
            <a:ext cx="3165042" cy="369332"/>
          </a:xfrm>
          <a:prstGeom prst="rect">
            <a:avLst/>
          </a:prstGeom>
          <a:noFill/>
        </p:spPr>
        <p:txBody>
          <a:bodyPr wrap="square" rtlCol="0">
            <a:spAutoFit/>
          </a:bodyPr>
          <a:lstStyle/>
          <a:p>
            <a:r>
              <a:rPr lang="en-US" err="1" smtClean="0">
                <a:latin typeface="Arial" panose="020B0604020202020204" pitchFamily="34" charset="0"/>
                <a:cs typeface="Arial" panose="020B0604020202020204" pitchFamily="34" charset="0"/>
              </a:rPr>
              <a:t>Chuẩn</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kết</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nối</a:t>
            </a:r>
            <a:r>
              <a:rPr lang="en-US" smtClean="0">
                <a:latin typeface="Arial" panose="020B0604020202020204" pitchFamily="34" charset="0"/>
                <a:cs typeface="Arial" panose="020B0604020202020204" pitchFamily="34" charset="0"/>
              </a:rPr>
              <a:t> ThunderBolt</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62196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anim calcmode="lin" valueType="num">
                                      <p:cBhvr>
                                        <p:cTn id="8" dur="1000" fill="hold"/>
                                        <p:tgtEl>
                                          <p:spTgt spid="85"/>
                                        </p:tgtEl>
                                        <p:attrNameLst>
                                          <p:attrName>ppt_x</p:attrName>
                                        </p:attrNameLst>
                                      </p:cBhvr>
                                      <p:tavLst>
                                        <p:tav tm="0">
                                          <p:val>
                                            <p:strVal val="#ppt_x"/>
                                          </p:val>
                                        </p:tav>
                                        <p:tav tm="100000">
                                          <p:val>
                                            <p:strVal val="#ppt_x"/>
                                          </p:val>
                                        </p:tav>
                                      </p:tavLst>
                                    </p:anim>
                                    <p:anim calcmode="lin" valueType="num">
                                      <p:cBhvr>
                                        <p:cTn id="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1000"/>
                                        <p:tgtEl>
                                          <p:spTgt spid="94"/>
                                        </p:tgtEl>
                                      </p:cBhvr>
                                    </p:animEffect>
                                    <p:anim calcmode="lin" valueType="num">
                                      <p:cBhvr>
                                        <p:cTn id="19" dur="1000" fill="hold"/>
                                        <p:tgtEl>
                                          <p:spTgt spid="94"/>
                                        </p:tgtEl>
                                        <p:attrNameLst>
                                          <p:attrName>ppt_x</p:attrName>
                                        </p:attrNameLst>
                                      </p:cBhvr>
                                      <p:tavLst>
                                        <p:tav tm="0">
                                          <p:val>
                                            <p:strVal val="#ppt_x"/>
                                          </p:val>
                                        </p:tav>
                                        <p:tav tm="100000">
                                          <p:val>
                                            <p:strVal val="#ppt_x"/>
                                          </p:val>
                                        </p:tav>
                                      </p:tavLst>
                                    </p:anim>
                                    <p:anim calcmode="lin" valueType="num">
                                      <p:cBhvr>
                                        <p:cTn id="20"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1000"/>
                                        <p:tgtEl>
                                          <p:spTgt spid="95"/>
                                        </p:tgtEl>
                                      </p:cBhvr>
                                    </p:animEffect>
                                    <p:anim calcmode="lin" valueType="num">
                                      <p:cBhvr>
                                        <p:cTn id="30" dur="1000" fill="hold"/>
                                        <p:tgtEl>
                                          <p:spTgt spid="95"/>
                                        </p:tgtEl>
                                        <p:attrNameLst>
                                          <p:attrName>ppt_x</p:attrName>
                                        </p:attrNameLst>
                                      </p:cBhvr>
                                      <p:tavLst>
                                        <p:tav tm="0">
                                          <p:val>
                                            <p:strVal val="#ppt_x"/>
                                          </p:val>
                                        </p:tav>
                                        <p:tav tm="100000">
                                          <p:val>
                                            <p:strVal val="#ppt_x"/>
                                          </p:val>
                                        </p:tav>
                                      </p:tavLst>
                                    </p:anim>
                                    <p:anim calcmode="lin" valueType="num">
                                      <p:cBhvr>
                                        <p:cTn id="31"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1000"/>
                                        <p:tgtEl>
                                          <p:spTgt spid="96"/>
                                        </p:tgtEl>
                                      </p:cBhvr>
                                    </p:animEffect>
                                    <p:anim calcmode="lin" valueType="num">
                                      <p:cBhvr>
                                        <p:cTn id="41" dur="1000" fill="hold"/>
                                        <p:tgtEl>
                                          <p:spTgt spid="96"/>
                                        </p:tgtEl>
                                        <p:attrNameLst>
                                          <p:attrName>ppt_x</p:attrName>
                                        </p:attrNameLst>
                                      </p:cBhvr>
                                      <p:tavLst>
                                        <p:tav tm="0">
                                          <p:val>
                                            <p:strVal val="#ppt_x"/>
                                          </p:val>
                                        </p:tav>
                                        <p:tav tm="100000">
                                          <p:val>
                                            <p:strVal val="#ppt_x"/>
                                          </p:val>
                                        </p:tav>
                                      </p:tavLst>
                                    </p:anim>
                                    <p:anim calcmode="lin" valueType="num">
                                      <p:cBhvr>
                                        <p:cTn id="42"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6" grpId="0"/>
      <p:bldP spid="97" grpId="0"/>
      <p:bldP spid="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Hộp Văn bản 16">
            <a:extLst>
              <a:ext uri="{FF2B5EF4-FFF2-40B4-BE49-F238E27FC236}">
                <a16:creationId xmlns:a16="http://schemas.microsoft.com/office/drawing/2014/main" id="{236CBC69-794C-458E-AB7F-86C922D70EE4}"/>
              </a:ext>
            </a:extLst>
          </p:cNvPr>
          <p:cNvSpPr txBox="1"/>
          <p:nvPr/>
        </p:nvSpPr>
        <p:spPr>
          <a:xfrm rot="16200000">
            <a:off x="-1939761" y="5261586"/>
            <a:ext cx="422920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sp>
        <p:nvSpPr>
          <p:cNvPr id="70" name="Hình chữ nhật 69">
            <a:extLst>
              <a:ext uri="{FF2B5EF4-FFF2-40B4-BE49-F238E27FC236}">
                <a16:creationId xmlns:a16="http://schemas.microsoft.com/office/drawing/2014/main" id="{0372C6A0-A848-471B-9F30-A8972C36547F}"/>
              </a:ext>
            </a:extLst>
          </p:cNvPr>
          <p:cNvSpPr/>
          <p:nvPr/>
        </p:nvSpPr>
        <p:spPr>
          <a:xfrm>
            <a:off x="7774" y="0"/>
            <a:ext cx="12176451" cy="6866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Hình ảnh 24">
            <a:extLst>
              <a:ext uri="{FF2B5EF4-FFF2-40B4-BE49-F238E27FC236}">
                <a16:creationId xmlns:a16="http://schemas.microsoft.com/office/drawing/2014/main" id="{518B0653-2B9D-43EC-8C49-71F632FA06B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52414" y="178409"/>
            <a:ext cx="1501566" cy="507951"/>
          </a:xfrm>
          <a:prstGeom prst="rect">
            <a:avLst/>
          </a:prstGeom>
        </p:spPr>
      </p:pic>
      <p:grpSp>
        <p:nvGrpSpPr>
          <p:cNvPr id="39" name="Nhóm 38">
            <a:extLst>
              <a:ext uri="{FF2B5EF4-FFF2-40B4-BE49-F238E27FC236}">
                <a16:creationId xmlns:a16="http://schemas.microsoft.com/office/drawing/2014/main" id="{3994D411-3A99-4AE7-9E0D-861A3127AEFE}"/>
              </a:ext>
            </a:extLst>
          </p:cNvPr>
          <p:cNvGrpSpPr/>
          <p:nvPr/>
        </p:nvGrpSpPr>
        <p:grpSpPr>
          <a:xfrm>
            <a:off x="841585" y="1986455"/>
            <a:ext cx="2157823" cy="2847937"/>
            <a:chOff x="841585" y="1986455"/>
            <a:chExt cx="2157823" cy="2847937"/>
          </a:xfrm>
        </p:grpSpPr>
        <p:sp>
          <p:nvSpPr>
            <p:cNvPr id="3" name="Hình chữ nhật: Góc Tròn 2">
              <a:extLst>
                <a:ext uri="{FF2B5EF4-FFF2-40B4-BE49-F238E27FC236}">
                  <a16:creationId xmlns:a16="http://schemas.microsoft.com/office/drawing/2014/main" id="{B93D4501-F93E-4EEE-B55E-6F8E44854850}"/>
                </a:ext>
              </a:extLst>
            </p:cNvPr>
            <p:cNvSpPr/>
            <p:nvPr/>
          </p:nvSpPr>
          <p:spPr>
            <a:xfrm>
              <a:off x="841585" y="1986455"/>
              <a:ext cx="2157823" cy="2847937"/>
            </a:xfrm>
            <a:prstGeom prst="roundRect">
              <a:avLst>
                <a:gd name="adj" fmla="val 8387"/>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ình Bầu dục 3">
              <a:extLst>
                <a:ext uri="{FF2B5EF4-FFF2-40B4-BE49-F238E27FC236}">
                  <a16:creationId xmlns:a16="http://schemas.microsoft.com/office/drawing/2014/main" id="{6ACD2F35-3162-4211-A069-6DD75F3C6B71}"/>
                </a:ext>
              </a:extLst>
            </p:cNvPr>
            <p:cNvSpPr/>
            <p:nvPr/>
          </p:nvSpPr>
          <p:spPr>
            <a:xfrm>
              <a:off x="1175004" y="2299249"/>
              <a:ext cx="1564582" cy="1513490"/>
            </a:xfrm>
            <a:prstGeom prst="ellipse">
              <a:avLst/>
            </a:prstGeom>
            <a:blipFill dpi="0" rotWithShape="1">
              <a:blip r:embed="rId3" cstate="hqprint">
                <a:extLst>
                  <a:ext uri="{28A0092B-C50C-407E-A947-70E740481C1C}">
                    <a14:useLocalDpi xmlns:a14="http://schemas.microsoft.com/office/drawing/2010/main" val="0"/>
                  </a:ext>
                </a:extLst>
              </a:blip>
              <a:srcRect/>
              <a:stretch>
                <a:fillRect t="-46767" b="-370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ộp Văn bản 26">
              <a:extLst>
                <a:ext uri="{FF2B5EF4-FFF2-40B4-BE49-F238E27FC236}">
                  <a16:creationId xmlns:a16="http://schemas.microsoft.com/office/drawing/2014/main" id="{8E267F7B-60D9-4525-B781-480E95FB4664}"/>
                </a:ext>
              </a:extLst>
            </p:cNvPr>
            <p:cNvSpPr txBox="1"/>
            <p:nvPr/>
          </p:nvSpPr>
          <p:spPr>
            <a:xfrm>
              <a:off x="1329524" y="3935571"/>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1" name="Hộp Văn bản 30">
              <a:extLst>
                <a:ext uri="{FF2B5EF4-FFF2-40B4-BE49-F238E27FC236}">
                  <a16:creationId xmlns:a16="http://schemas.microsoft.com/office/drawing/2014/main" id="{81305905-546F-4CB0-85AE-C55E9971024E}"/>
                </a:ext>
              </a:extLst>
            </p:cNvPr>
            <p:cNvSpPr txBox="1"/>
            <p:nvPr/>
          </p:nvSpPr>
          <p:spPr>
            <a:xfrm>
              <a:off x="1097369"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0" name="Nhóm 39">
            <a:extLst>
              <a:ext uri="{FF2B5EF4-FFF2-40B4-BE49-F238E27FC236}">
                <a16:creationId xmlns:a16="http://schemas.microsoft.com/office/drawing/2014/main" id="{E663BCC5-80EE-4742-A148-D5542F2148BB}"/>
              </a:ext>
            </a:extLst>
          </p:cNvPr>
          <p:cNvGrpSpPr/>
          <p:nvPr/>
        </p:nvGrpSpPr>
        <p:grpSpPr>
          <a:xfrm>
            <a:off x="3369061" y="1986455"/>
            <a:ext cx="2157823" cy="2847937"/>
            <a:chOff x="3369061" y="1986455"/>
            <a:chExt cx="2157823" cy="2847937"/>
          </a:xfrm>
        </p:grpSpPr>
        <p:sp>
          <p:nvSpPr>
            <p:cNvPr id="18" name="Hình chữ nhật: Góc Tròn 17">
              <a:extLst>
                <a:ext uri="{FF2B5EF4-FFF2-40B4-BE49-F238E27FC236}">
                  <a16:creationId xmlns:a16="http://schemas.microsoft.com/office/drawing/2014/main" id="{7940CFF8-4BC2-4178-9D77-DEF91CE122F4}"/>
                </a:ext>
              </a:extLst>
            </p:cNvPr>
            <p:cNvSpPr/>
            <p:nvPr/>
          </p:nvSpPr>
          <p:spPr>
            <a:xfrm>
              <a:off x="3369061" y="1986455"/>
              <a:ext cx="2157823" cy="2847937"/>
            </a:xfrm>
            <a:prstGeom prst="roundRect">
              <a:avLst>
                <a:gd name="adj" fmla="val 8387"/>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ình Bầu dục 20">
              <a:extLst>
                <a:ext uri="{FF2B5EF4-FFF2-40B4-BE49-F238E27FC236}">
                  <a16:creationId xmlns:a16="http://schemas.microsoft.com/office/drawing/2014/main" id="{D05CED5D-7E53-4773-9FA4-BB5B1FA73C04}"/>
                </a:ext>
              </a:extLst>
            </p:cNvPr>
            <p:cNvSpPr/>
            <p:nvPr/>
          </p:nvSpPr>
          <p:spPr>
            <a:xfrm>
              <a:off x="3737774" y="2308274"/>
              <a:ext cx="1564582" cy="1513490"/>
            </a:xfrm>
            <a:prstGeom prst="ellipse">
              <a:avLst/>
            </a:prstGeom>
            <a:blipFill dpi="0" rotWithShape="1">
              <a:blip r:embed="rId4" cstate="hqprint">
                <a:extLst>
                  <a:ext uri="{28A0092B-C50C-407E-A947-70E740481C1C}">
                    <a14:useLocalDpi xmlns:a14="http://schemas.microsoft.com/office/drawing/2010/main" val="0"/>
                  </a:ext>
                </a:extLst>
              </a:blip>
              <a:srcRect/>
              <a:stretch>
                <a:fillRect l="-44744" r="-272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ộp Văn bản 27">
              <a:extLst>
                <a:ext uri="{FF2B5EF4-FFF2-40B4-BE49-F238E27FC236}">
                  <a16:creationId xmlns:a16="http://schemas.microsoft.com/office/drawing/2014/main" id="{B72648C9-3E6B-4AED-ADC0-ADC190ACEABE}"/>
                </a:ext>
              </a:extLst>
            </p:cNvPr>
            <p:cNvSpPr txBox="1"/>
            <p:nvPr/>
          </p:nvSpPr>
          <p:spPr>
            <a:xfrm>
              <a:off x="3878760" y="3954233"/>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2" name="Hộp Văn bản 31">
              <a:extLst>
                <a:ext uri="{FF2B5EF4-FFF2-40B4-BE49-F238E27FC236}">
                  <a16:creationId xmlns:a16="http://schemas.microsoft.com/office/drawing/2014/main" id="{3C477A62-DF18-48C5-9E0C-3D8D3B687B55}"/>
                </a:ext>
              </a:extLst>
            </p:cNvPr>
            <p:cNvSpPr txBox="1"/>
            <p:nvPr/>
          </p:nvSpPr>
          <p:spPr>
            <a:xfrm>
              <a:off x="3643565" y="4283717"/>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1" name="Nhóm 40">
            <a:extLst>
              <a:ext uri="{FF2B5EF4-FFF2-40B4-BE49-F238E27FC236}">
                <a16:creationId xmlns:a16="http://schemas.microsoft.com/office/drawing/2014/main" id="{060625E5-1838-4ADB-BC3C-DF72C5959299}"/>
              </a:ext>
            </a:extLst>
          </p:cNvPr>
          <p:cNvGrpSpPr/>
          <p:nvPr/>
        </p:nvGrpSpPr>
        <p:grpSpPr>
          <a:xfrm>
            <a:off x="5865438" y="1986455"/>
            <a:ext cx="2157823" cy="2847937"/>
            <a:chOff x="5865438" y="1986455"/>
            <a:chExt cx="2157823" cy="2847937"/>
          </a:xfrm>
        </p:grpSpPr>
        <p:sp>
          <p:nvSpPr>
            <p:cNvPr id="19" name="Hình chữ nhật: Góc Tròn 18">
              <a:extLst>
                <a:ext uri="{FF2B5EF4-FFF2-40B4-BE49-F238E27FC236}">
                  <a16:creationId xmlns:a16="http://schemas.microsoft.com/office/drawing/2014/main" id="{401C82EB-9DA8-4D02-BE62-713E134CD2B6}"/>
                </a:ext>
              </a:extLst>
            </p:cNvPr>
            <p:cNvSpPr/>
            <p:nvPr/>
          </p:nvSpPr>
          <p:spPr>
            <a:xfrm>
              <a:off x="5865438" y="1986455"/>
              <a:ext cx="2157823" cy="2847937"/>
            </a:xfrm>
            <a:prstGeom prst="roundRect">
              <a:avLst>
                <a:gd name="adj" fmla="val 8387"/>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ình Bầu dục 21">
              <a:extLst>
                <a:ext uri="{FF2B5EF4-FFF2-40B4-BE49-F238E27FC236}">
                  <a16:creationId xmlns:a16="http://schemas.microsoft.com/office/drawing/2014/main" id="{C4AFCBF8-D476-4EA8-B67B-1D6488F50E77}"/>
                </a:ext>
              </a:extLst>
            </p:cNvPr>
            <p:cNvSpPr/>
            <p:nvPr/>
          </p:nvSpPr>
          <p:spPr>
            <a:xfrm>
              <a:off x="6175575" y="2234458"/>
              <a:ext cx="1564582" cy="1513490"/>
            </a:xfrm>
            <a:prstGeom prst="ellipse">
              <a:avLst/>
            </a:prstGeom>
            <a:blipFill dpi="0" rotWithShape="1">
              <a:blip r:embed="rId5">
                <a:extLst>
                  <a:ext uri="{28A0092B-C50C-407E-A947-70E740481C1C}">
                    <a14:useLocalDpi xmlns:a14="http://schemas.microsoft.com/office/drawing/2010/main" val="0"/>
                  </a:ext>
                </a:extLst>
              </a:blip>
              <a:srcRect/>
              <a:stretch>
                <a:fillRect l="-39573" t="-1909" r="-37213" b="-351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ộp Văn bản 28">
              <a:extLst>
                <a:ext uri="{FF2B5EF4-FFF2-40B4-BE49-F238E27FC236}">
                  <a16:creationId xmlns:a16="http://schemas.microsoft.com/office/drawing/2014/main" id="{DAEF1B47-D15D-4B83-8E44-72B7C870CA1D}"/>
                </a:ext>
              </a:extLst>
            </p:cNvPr>
            <p:cNvSpPr txBox="1"/>
            <p:nvPr/>
          </p:nvSpPr>
          <p:spPr>
            <a:xfrm>
              <a:off x="63411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3" name="Hộp Văn bản 32">
              <a:extLst>
                <a:ext uri="{FF2B5EF4-FFF2-40B4-BE49-F238E27FC236}">
                  <a16:creationId xmlns:a16="http://schemas.microsoft.com/office/drawing/2014/main" id="{817660BE-E227-4A3E-BB88-B8E862FDABDC}"/>
                </a:ext>
              </a:extLst>
            </p:cNvPr>
            <p:cNvSpPr txBox="1"/>
            <p:nvPr/>
          </p:nvSpPr>
          <p:spPr>
            <a:xfrm>
              <a:off x="6113013" y="4279802"/>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grpSp>
        <p:nvGrpSpPr>
          <p:cNvPr id="42" name="Nhóm 41">
            <a:extLst>
              <a:ext uri="{FF2B5EF4-FFF2-40B4-BE49-F238E27FC236}">
                <a16:creationId xmlns:a16="http://schemas.microsoft.com/office/drawing/2014/main" id="{BC39D921-EE07-430E-B554-30EA93C6D1DA}"/>
              </a:ext>
            </a:extLst>
          </p:cNvPr>
          <p:cNvGrpSpPr/>
          <p:nvPr/>
        </p:nvGrpSpPr>
        <p:grpSpPr>
          <a:xfrm>
            <a:off x="8361815" y="1986455"/>
            <a:ext cx="2157823" cy="2847937"/>
            <a:chOff x="8361815" y="1986455"/>
            <a:chExt cx="2157823" cy="2847937"/>
          </a:xfrm>
        </p:grpSpPr>
        <p:sp>
          <p:nvSpPr>
            <p:cNvPr id="20" name="Hình chữ nhật: Góc Tròn 19">
              <a:extLst>
                <a:ext uri="{FF2B5EF4-FFF2-40B4-BE49-F238E27FC236}">
                  <a16:creationId xmlns:a16="http://schemas.microsoft.com/office/drawing/2014/main" id="{B6F138B8-E6B3-4E37-96B7-EACCBF2A3666}"/>
                </a:ext>
              </a:extLst>
            </p:cNvPr>
            <p:cNvSpPr/>
            <p:nvPr/>
          </p:nvSpPr>
          <p:spPr>
            <a:xfrm>
              <a:off x="8361815" y="1986455"/>
              <a:ext cx="2157823" cy="2847937"/>
            </a:xfrm>
            <a:prstGeom prst="roundRect">
              <a:avLst>
                <a:gd name="adj" fmla="val 8387"/>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ình Bầu dục 22">
              <a:extLst>
                <a:ext uri="{FF2B5EF4-FFF2-40B4-BE49-F238E27FC236}">
                  <a16:creationId xmlns:a16="http://schemas.microsoft.com/office/drawing/2014/main" id="{8FB88B2B-B448-4DAB-8A11-D68185806F34}"/>
                </a:ext>
              </a:extLst>
            </p:cNvPr>
            <p:cNvSpPr/>
            <p:nvPr/>
          </p:nvSpPr>
          <p:spPr>
            <a:xfrm>
              <a:off x="8670123" y="2234458"/>
              <a:ext cx="1564582" cy="1513490"/>
            </a:xfrm>
            <a:prstGeom prst="ellipse">
              <a:avLst/>
            </a:prstGeom>
            <a:blipFill dpi="0" rotWithShape="1">
              <a:blip r:embed="rId6">
                <a:extLst>
                  <a:ext uri="{28A0092B-C50C-407E-A947-70E740481C1C}">
                    <a14:useLocalDpi xmlns:a14="http://schemas.microsoft.com/office/drawing/2010/main" val="0"/>
                  </a:ext>
                </a:extLst>
              </a:blip>
              <a:srcRect/>
              <a:stretch>
                <a:fillRect l="-56193" t="-42988" r="-39191" b="-589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ộp Văn bản 29">
              <a:extLst>
                <a:ext uri="{FF2B5EF4-FFF2-40B4-BE49-F238E27FC236}">
                  <a16:creationId xmlns:a16="http://schemas.microsoft.com/office/drawing/2014/main" id="{7D0D47C3-1EC0-4B8C-97CB-A422BA89E2C0}"/>
                </a:ext>
              </a:extLst>
            </p:cNvPr>
            <p:cNvSpPr txBox="1"/>
            <p:nvPr/>
          </p:nvSpPr>
          <p:spPr>
            <a:xfrm>
              <a:off x="8834610" y="3921838"/>
              <a:ext cx="1241657"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p>
          </p:txBody>
        </p:sp>
        <p:sp>
          <p:nvSpPr>
            <p:cNvPr id="34" name="Hộp Văn bản 33">
              <a:extLst>
                <a:ext uri="{FF2B5EF4-FFF2-40B4-BE49-F238E27FC236}">
                  <a16:creationId xmlns:a16="http://schemas.microsoft.com/office/drawing/2014/main" id="{BEAAAB84-2744-4927-BFB1-8D247A9A3F1E}"/>
                </a:ext>
              </a:extLst>
            </p:cNvPr>
            <p:cNvSpPr txBox="1"/>
            <p:nvPr/>
          </p:nvSpPr>
          <p:spPr>
            <a:xfrm>
              <a:off x="8621078" y="4291170"/>
              <a:ext cx="1662671"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Mã Sinh Viên</a:t>
              </a:r>
            </a:p>
          </p:txBody>
        </p:sp>
      </p:grpSp>
      <p:pic>
        <p:nvPicPr>
          <p:cNvPr id="38" name="Hình ảnh 37">
            <a:extLst>
              <a:ext uri="{FF2B5EF4-FFF2-40B4-BE49-F238E27FC236}">
                <a16:creationId xmlns:a16="http://schemas.microsoft.com/office/drawing/2014/main" id="{17057DF3-095E-4CCE-8F41-A44046BFEF96}"/>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ackgroundRemoval t="10000" b="90000" l="10000" r="90000">
                        <a14:foregroundMark x1="42879" y1="10130" x2="46364" y2="10130"/>
                        <a14:foregroundMark x1="71364" y1="69351" x2="71364" y2="69351"/>
                        <a14:foregroundMark x1="73636" y1="57403" x2="73636" y2="57403"/>
                        <a14:foregroundMark x1="49545" y1="41558" x2="49545" y2="41818"/>
                        <a14:foregroundMark x1="74697" y1="48571" x2="74697" y2="48571"/>
                        <a14:foregroundMark x1="73485" y1="39221" x2="73485" y2="39221"/>
                        <a14:foregroundMark x1="70909" y1="29870" x2="70909" y2="29870"/>
                        <a14:foregroundMark x1="66970" y1="22078" x2="66970" y2="22078"/>
                        <a14:foregroundMark x1="66515" y1="81039" x2="66515" y2="81039"/>
                        <a14:foregroundMark x1="54394" y1="86753" x2="54394" y2="86753"/>
                        <a14:foregroundMark x1="33788" y1="80519" x2="33788" y2="80519"/>
                        <a14:foregroundMark x1="29848" y1="68052" x2="29848" y2="68052"/>
                        <a14:foregroundMark x1="26667" y1="60000" x2="26667" y2="60000"/>
                        <a14:foregroundMark x1="23788" y1="53766" x2="23788" y2="53766"/>
                        <a14:foregroundMark x1="24545" y1="45974" x2="24545" y2="45974"/>
                        <a14:foregroundMark x1="27273" y1="39221" x2="27273" y2="39221"/>
                        <a14:foregroundMark x1="29697" y1="30390" x2="29697" y2="30390"/>
                        <a14:foregroundMark x1="32727" y1="21039" x2="32727" y2="21039"/>
                        <a14:foregroundMark x1="47727" y1="42597" x2="48788" y2="56883"/>
                        <a14:foregroundMark x1="46212" y1="37662" x2="46364" y2="41818"/>
                        <a14:foregroundMark x1="51667" y1="37662" x2="54091" y2="44935"/>
                        <a14:foregroundMark x1="47576" y1="41299" x2="47121" y2="42338"/>
                        <a14:backgroundMark x1="52273" y1="4935" x2="52273" y2="4935"/>
                        <a14:backgroundMark x1="49697" y1="10130" x2="49697" y2="10130"/>
                        <a14:backgroundMark x1="50909" y1="4675" x2="50909" y2="4675"/>
                        <a14:backgroundMark x1="47879" y1="9351" x2="47879" y2="9351"/>
                        <a14:backgroundMark x1="49697" y1="21558" x2="49697" y2="21558"/>
                      </a14:backgroundRemoval>
                    </a14:imgEffect>
                  </a14:imgLayer>
                </a14:imgProps>
              </a:ext>
              <a:ext uri="{28A0092B-C50C-407E-A947-70E740481C1C}">
                <a14:useLocalDpi xmlns:a14="http://schemas.microsoft.com/office/drawing/2010/main" val="0"/>
              </a:ext>
            </a:extLst>
          </a:blip>
          <a:srcRect l="15863" r="18597"/>
          <a:stretch/>
        </p:blipFill>
        <p:spPr>
          <a:xfrm>
            <a:off x="427391" y="6002414"/>
            <a:ext cx="927058" cy="825126"/>
          </a:xfrm>
          <a:prstGeom prst="rect">
            <a:avLst/>
          </a:prstGeom>
        </p:spPr>
      </p:pic>
      <p:sp>
        <p:nvSpPr>
          <p:cNvPr id="7" name="Hình chữ nhật 6">
            <a:extLst>
              <a:ext uri="{FF2B5EF4-FFF2-40B4-BE49-F238E27FC236}">
                <a16:creationId xmlns:a16="http://schemas.microsoft.com/office/drawing/2014/main" id="{3E6FEF9F-F5D4-4C07-A6B1-4A82975DD1D5}"/>
              </a:ext>
            </a:extLst>
          </p:cNvPr>
          <p:cNvSpPr/>
          <p:nvPr/>
        </p:nvSpPr>
        <p:spPr>
          <a:xfrm>
            <a:off x="0" y="20420"/>
            <a:ext cx="372533"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ình chữ nhật 25">
            <a:extLst>
              <a:ext uri="{FF2B5EF4-FFF2-40B4-BE49-F238E27FC236}">
                <a16:creationId xmlns:a16="http://schemas.microsoft.com/office/drawing/2014/main" id="{73A3767B-B9D5-4303-BB2F-2FBF9F768AE3}"/>
              </a:ext>
            </a:extLst>
          </p:cNvPr>
          <p:cNvSpPr/>
          <p:nvPr/>
        </p:nvSpPr>
        <p:spPr>
          <a:xfrm>
            <a:off x="743812" y="40840"/>
            <a:ext cx="107852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ình Bầu dục 58">
            <a:extLst>
              <a:ext uri="{FF2B5EF4-FFF2-40B4-BE49-F238E27FC236}">
                <a16:creationId xmlns:a16="http://schemas.microsoft.com/office/drawing/2014/main" id="{37508D9B-B442-4033-B990-63E6CDF89B62}"/>
              </a:ext>
            </a:extLst>
          </p:cNvPr>
          <p:cNvSpPr/>
          <p:nvPr/>
        </p:nvSpPr>
        <p:spPr>
          <a:xfrm>
            <a:off x="8160324" y="5627460"/>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ình Bầu dục 65">
            <a:extLst>
              <a:ext uri="{FF2B5EF4-FFF2-40B4-BE49-F238E27FC236}">
                <a16:creationId xmlns:a16="http://schemas.microsoft.com/office/drawing/2014/main" id="{2DEEB864-D387-41A0-B900-E208164119B3}"/>
              </a:ext>
            </a:extLst>
          </p:cNvPr>
          <p:cNvSpPr/>
          <p:nvPr/>
        </p:nvSpPr>
        <p:spPr>
          <a:xfrm>
            <a:off x="2409516" y="5875528"/>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ình Bầu dục 67">
            <a:extLst>
              <a:ext uri="{FF2B5EF4-FFF2-40B4-BE49-F238E27FC236}">
                <a16:creationId xmlns:a16="http://schemas.microsoft.com/office/drawing/2014/main" id="{0A8A6A40-BAE9-4C0B-9755-93EB5AAB948B}"/>
              </a:ext>
            </a:extLst>
          </p:cNvPr>
          <p:cNvSpPr/>
          <p:nvPr/>
        </p:nvSpPr>
        <p:spPr>
          <a:xfrm>
            <a:off x="5197279" y="6226609"/>
            <a:ext cx="355405" cy="34853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490726A9-DDE2-4C30-92BB-0D24A7E00C24}"/>
              </a:ext>
            </a:extLst>
          </p:cNvPr>
          <p:cNvSpPr txBox="1"/>
          <p:nvPr/>
        </p:nvSpPr>
        <p:spPr>
          <a:xfrm>
            <a:off x="5764804" y="3671217"/>
            <a:ext cx="4671970" cy="584775"/>
          </a:xfrm>
          <a:prstGeom prst="rect">
            <a:avLst/>
          </a:prstGeom>
          <a:noFill/>
        </p:spPr>
        <p:txBody>
          <a:bodyPr wrap="square" rtlCol="0">
            <a:spAutoFit/>
          </a:bodyPr>
          <a:lstStyle/>
          <a:p>
            <a:pPr algn="ctr"/>
            <a:r>
              <a:rPr lang="en-US" sz="3200" b="1">
                <a:latin typeface="Arial" panose="020B0604020202020204" pitchFamily="34" charset="0"/>
                <a:cs typeface="Arial" panose="020B0604020202020204" pitchFamily="34" charset="0"/>
              </a:rPr>
              <a:t>Chủ đề thuyết trình </a:t>
            </a:r>
          </a:p>
        </p:txBody>
      </p:sp>
      <p:sp>
        <p:nvSpPr>
          <p:cNvPr id="6" name="Hình Bầu dục 5">
            <a:extLst>
              <a:ext uri="{FF2B5EF4-FFF2-40B4-BE49-F238E27FC236}">
                <a16:creationId xmlns:a16="http://schemas.microsoft.com/office/drawing/2014/main" id="{0102DB73-E65B-4AFE-A1AE-2E28CD31EE1E}"/>
              </a:ext>
            </a:extLst>
          </p:cNvPr>
          <p:cNvSpPr/>
          <p:nvPr/>
        </p:nvSpPr>
        <p:spPr>
          <a:xfrm>
            <a:off x="2542156" y="1145640"/>
            <a:ext cx="1147935" cy="1108511"/>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ình Bầu dục 36">
            <a:extLst>
              <a:ext uri="{FF2B5EF4-FFF2-40B4-BE49-F238E27FC236}">
                <a16:creationId xmlns:a16="http://schemas.microsoft.com/office/drawing/2014/main" id="{C0218183-0DF3-4752-80CE-885E548D5729}"/>
              </a:ext>
            </a:extLst>
          </p:cNvPr>
          <p:cNvSpPr/>
          <p:nvPr/>
        </p:nvSpPr>
        <p:spPr>
          <a:xfrm>
            <a:off x="5496124" y="5283181"/>
            <a:ext cx="900908" cy="898717"/>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ình Bầu dục 44">
            <a:extLst>
              <a:ext uri="{FF2B5EF4-FFF2-40B4-BE49-F238E27FC236}">
                <a16:creationId xmlns:a16="http://schemas.microsoft.com/office/drawing/2014/main" id="{9BA7B7B3-6BDE-47D2-8BC6-02AE07D24E51}"/>
              </a:ext>
            </a:extLst>
          </p:cNvPr>
          <p:cNvSpPr/>
          <p:nvPr/>
        </p:nvSpPr>
        <p:spPr>
          <a:xfrm>
            <a:off x="9752743" y="795079"/>
            <a:ext cx="900908" cy="898717"/>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Nhóm 7">
            <a:extLst>
              <a:ext uri="{FF2B5EF4-FFF2-40B4-BE49-F238E27FC236}">
                <a16:creationId xmlns:a16="http://schemas.microsoft.com/office/drawing/2014/main" id="{1E6A8C85-ED9D-402A-AC78-C6E1EDCAD9A6}"/>
              </a:ext>
            </a:extLst>
          </p:cNvPr>
          <p:cNvGrpSpPr/>
          <p:nvPr/>
        </p:nvGrpSpPr>
        <p:grpSpPr>
          <a:xfrm>
            <a:off x="5996874" y="493842"/>
            <a:ext cx="3025976" cy="2898882"/>
            <a:chOff x="5977647" y="546470"/>
            <a:chExt cx="3025976" cy="2898882"/>
          </a:xfrm>
        </p:grpSpPr>
        <p:sp>
          <p:nvSpPr>
            <p:cNvPr id="5" name="Hình Bầu dục 4">
              <a:extLst>
                <a:ext uri="{FF2B5EF4-FFF2-40B4-BE49-F238E27FC236}">
                  <a16:creationId xmlns:a16="http://schemas.microsoft.com/office/drawing/2014/main" id="{CC91D28F-879A-4827-A410-A6D567FF9F54}"/>
                </a:ext>
              </a:extLst>
            </p:cNvPr>
            <p:cNvSpPr/>
            <p:nvPr/>
          </p:nvSpPr>
          <p:spPr>
            <a:xfrm>
              <a:off x="5977647" y="546470"/>
              <a:ext cx="2828048" cy="2745209"/>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ình Bầu dục 45">
              <a:extLst>
                <a:ext uri="{FF2B5EF4-FFF2-40B4-BE49-F238E27FC236}">
                  <a16:creationId xmlns:a16="http://schemas.microsoft.com/office/drawing/2014/main" id="{A74FD91D-0D74-44AF-8611-5DB13F8302CB}"/>
                </a:ext>
              </a:extLst>
            </p:cNvPr>
            <p:cNvSpPr/>
            <p:nvPr/>
          </p:nvSpPr>
          <p:spPr>
            <a:xfrm>
              <a:off x="6175575" y="700143"/>
              <a:ext cx="2828048" cy="2745209"/>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ình Bầu dục 46">
              <a:extLst>
                <a:ext uri="{FF2B5EF4-FFF2-40B4-BE49-F238E27FC236}">
                  <a16:creationId xmlns:a16="http://schemas.microsoft.com/office/drawing/2014/main" id="{DBD2D60C-87C1-4010-8D59-CDEFA9F08CF8}"/>
                </a:ext>
              </a:extLst>
            </p:cNvPr>
            <p:cNvSpPr/>
            <p:nvPr/>
          </p:nvSpPr>
          <p:spPr>
            <a:xfrm>
              <a:off x="6040053" y="625433"/>
              <a:ext cx="2828048" cy="2745209"/>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Nhóm 8">
            <a:extLst>
              <a:ext uri="{FF2B5EF4-FFF2-40B4-BE49-F238E27FC236}">
                <a16:creationId xmlns:a16="http://schemas.microsoft.com/office/drawing/2014/main" id="{B087C14D-C226-4353-8B91-D003DFE3DAB4}"/>
              </a:ext>
            </a:extLst>
          </p:cNvPr>
          <p:cNvGrpSpPr/>
          <p:nvPr/>
        </p:nvGrpSpPr>
        <p:grpSpPr>
          <a:xfrm>
            <a:off x="2224027" y="2782232"/>
            <a:ext cx="2961576" cy="2966770"/>
            <a:chOff x="2825308" y="2766294"/>
            <a:chExt cx="2961576" cy="2966770"/>
          </a:xfrm>
        </p:grpSpPr>
        <p:sp>
          <p:nvSpPr>
            <p:cNvPr id="44" name="Hình Bầu dục 43">
              <a:extLst>
                <a:ext uri="{FF2B5EF4-FFF2-40B4-BE49-F238E27FC236}">
                  <a16:creationId xmlns:a16="http://schemas.microsoft.com/office/drawing/2014/main" id="{83362701-5402-4A76-AAB0-B2B3B9BE700D}"/>
                </a:ext>
              </a:extLst>
            </p:cNvPr>
            <p:cNvSpPr/>
            <p:nvPr/>
          </p:nvSpPr>
          <p:spPr>
            <a:xfrm>
              <a:off x="2825308" y="2766294"/>
              <a:ext cx="2828048" cy="2745209"/>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ình Bầu dục 47">
              <a:extLst>
                <a:ext uri="{FF2B5EF4-FFF2-40B4-BE49-F238E27FC236}">
                  <a16:creationId xmlns:a16="http://schemas.microsoft.com/office/drawing/2014/main" id="{36F25733-0B89-460E-8F61-0778493C036B}"/>
                </a:ext>
              </a:extLst>
            </p:cNvPr>
            <p:cNvSpPr/>
            <p:nvPr/>
          </p:nvSpPr>
          <p:spPr>
            <a:xfrm>
              <a:off x="2958836" y="2987855"/>
              <a:ext cx="2828048" cy="2745209"/>
            </a:xfrm>
            <a:prstGeom prst="ellipse">
              <a:avLst/>
            </a:pr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ình Bầu dục 48">
              <a:extLst>
                <a:ext uri="{FF2B5EF4-FFF2-40B4-BE49-F238E27FC236}">
                  <a16:creationId xmlns:a16="http://schemas.microsoft.com/office/drawing/2014/main" id="{8FB825FD-0C7A-4905-8891-52083A3139EE}"/>
                </a:ext>
              </a:extLst>
            </p:cNvPr>
            <p:cNvSpPr/>
            <p:nvPr/>
          </p:nvSpPr>
          <p:spPr>
            <a:xfrm>
              <a:off x="2929608" y="2859687"/>
              <a:ext cx="2828048" cy="2745209"/>
            </a:xfrm>
            <a:prstGeom prst="ellipse">
              <a:avLst/>
            </a:prstGeom>
            <a:blipFill dpi="0" rotWithShape="1">
              <a:blip r:embed="rId10">
                <a:extLst>
                  <a:ext uri="{28A0092B-C50C-407E-A947-70E740481C1C}">
                    <a14:useLocalDpi xmlns:a14="http://schemas.microsoft.com/office/drawing/2010/main" val="0"/>
                  </a:ext>
                </a:extLst>
              </a:blip>
              <a:srcRect/>
              <a:stretch>
                <a:fillRect l="349" t="-19127" r="-349" b="-627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ộp Văn bản 9">
            <a:extLst>
              <a:ext uri="{FF2B5EF4-FFF2-40B4-BE49-F238E27FC236}">
                <a16:creationId xmlns:a16="http://schemas.microsoft.com/office/drawing/2014/main" id="{2033E5B0-F8BD-475B-AC09-7E8584B5D580}"/>
              </a:ext>
            </a:extLst>
          </p:cNvPr>
          <p:cNvSpPr txBox="1"/>
          <p:nvPr/>
        </p:nvSpPr>
        <p:spPr>
          <a:xfrm>
            <a:off x="6197355" y="4233314"/>
            <a:ext cx="4497601"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Giáo viên bộ môn: Cô Nguyễn Văn A</a:t>
            </a:r>
          </a:p>
        </p:txBody>
      </p:sp>
      <p:sp>
        <p:nvSpPr>
          <p:cNvPr id="51" name="Hình Bầu dục 50">
            <a:extLst>
              <a:ext uri="{FF2B5EF4-FFF2-40B4-BE49-F238E27FC236}">
                <a16:creationId xmlns:a16="http://schemas.microsoft.com/office/drawing/2014/main" id="{11BD3BA1-D2B8-4D12-B0C1-BBACC92EE19B}"/>
              </a:ext>
            </a:extLst>
          </p:cNvPr>
          <p:cNvSpPr/>
          <p:nvPr/>
        </p:nvSpPr>
        <p:spPr>
          <a:xfrm>
            <a:off x="3344646" y="1162567"/>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ình Bầu dục 51">
            <a:extLst>
              <a:ext uri="{FF2B5EF4-FFF2-40B4-BE49-F238E27FC236}">
                <a16:creationId xmlns:a16="http://schemas.microsoft.com/office/drawing/2014/main" id="{C1FD3D8F-18B8-4AD8-898A-40F00D71F8D5}"/>
              </a:ext>
            </a:extLst>
          </p:cNvPr>
          <p:cNvSpPr/>
          <p:nvPr/>
        </p:nvSpPr>
        <p:spPr>
          <a:xfrm>
            <a:off x="6470680" y="4888127"/>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ình Bầu dục 52">
            <a:extLst>
              <a:ext uri="{FF2B5EF4-FFF2-40B4-BE49-F238E27FC236}">
                <a16:creationId xmlns:a16="http://schemas.microsoft.com/office/drawing/2014/main" id="{F7559523-36E2-4E1D-BB8E-4B6B80BD5B54}"/>
              </a:ext>
            </a:extLst>
          </p:cNvPr>
          <p:cNvSpPr/>
          <p:nvPr/>
        </p:nvSpPr>
        <p:spPr>
          <a:xfrm>
            <a:off x="1105467" y="4792450"/>
            <a:ext cx="667023" cy="653983"/>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ình Bầu dục 53">
            <a:extLst>
              <a:ext uri="{FF2B5EF4-FFF2-40B4-BE49-F238E27FC236}">
                <a16:creationId xmlns:a16="http://schemas.microsoft.com/office/drawing/2014/main" id="{33E06111-D8EB-4C25-9F67-16378F755A80}"/>
              </a:ext>
            </a:extLst>
          </p:cNvPr>
          <p:cNvSpPr/>
          <p:nvPr/>
        </p:nvSpPr>
        <p:spPr>
          <a:xfrm>
            <a:off x="1523389" y="3525195"/>
            <a:ext cx="373774" cy="32930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a16="http://schemas.microsoft.com/office/drawing/2014/main" id="{886E48C0-C1FC-4E68-A43D-56906C48538C}"/>
              </a:ext>
            </a:extLst>
          </p:cNvPr>
          <p:cNvSpPr/>
          <p:nvPr/>
        </p:nvSpPr>
        <p:spPr>
          <a:xfrm>
            <a:off x="5513422" y="4860001"/>
            <a:ext cx="306115" cy="28033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ình Bầu dục 54">
            <a:extLst>
              <a:ext uri="{FF2B5EF4-FFF2-40B4-BE49-F238E27FC236}">
                <a16:creationId xmlns:a16="http://schemas.microsoft.com/office/drawing/2014/main" id="{0EB9A876-FA90-4B4D-AA05-57A7395B4AB9}"/>
              </a:ext>
            </a:extLst>
          </p:cNvPr>
          <p:cNvSpPr/>
          <p:nvPr/>
        </p:nvSpPr>
        <p:spPr>
          <a:xfrm>
            <a:off x="4480441" y="1608298"/>
            <a:ext cx="1305853" cy="1279864"/>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ình Bầu dục 55">
            <a:extLst>
              <a:ext uri="{FF2B5EF4-FFF2-40B4-BE49-F238E27FC236}">
                <a16:creationId xmlns:a16="http://schemas.microsoft.com/office/drawing/2014/main" id="{41FF8500-7E92-45C7-885D-6FA5B577F4D9}"/>
              </a:ext>
            </a:extLst>
          </p:cNvPr>
          <p:cNvSpPr/>
          <p:nvPr/>
        </p:nvSpPr>
        <p:spPr>
          <a:xfrm>
            <a:off x="4433151" y="578344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ình Bầu dục 57">
            <a:extLst>
              <a:ext uri="{FF2B5EF4-FFF2-40B4-BE49-F238E27FC236}">
                <a16:creationId xmlns:a16="http://schemas.microsoft.com/office/drawing/2014/main" id="{0F6B4055-B323-4886-8518-1983E242040D}"/>
              </a:ext>
            </a:extLst>
          </p:cNvPr>
          <p:cNvSpPr/>
          <p:nvPr/>
        </p:nvSpPr>
        <p:spPr>
          <a:xfrm>
            <a:off x="9446877" y="227305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ình Bầu dục 59">
            <a:extLst>
              <a:ext uri="{FF2B5EF4-FFF2-40B4-BE49-F238E27FC236}">
                <a16:creationId xmlns:a16="http://schemas.microsoft.com/office/drawing/2014/main" id="{3664C789-27AF-4D71-8960-B03BEB37B4E9}"/>
              </a:ext>
            </a:extLst>
          </p:cNvPr>
          <p:cNvSpPr/>
          <p:nvPr/>
        </p:nvSpPr>
        <p:spPr>
          <a:xfrm>
            <a:off x="8473440" y="328485"/>
            <a:ext cx="301536" cy="30500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ình Bầu dục 60">
            <a:extLst>
              <a:ext uri="{FF2B5EF4-FFF2-40B4-BE49-F238E27FC236}">
                <a16:creationId xmlns:a16="http://schemas.microsoft.com/office/drawing/2014/main" id="{CECCFB46-94DF-4AD4-954B-84AC9447CE03}"/>
              </a:ext>
            </a:extLst>
          </p:cNvPr>
          <p:cNvSpPr/>
          <p:nvPr/>
        </p:nvSpPr>
        <p:spPr>
          <a:xfrm>
            <a:off x="10641501" y="5174196"/>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ình Bầu dục 61">
            <a:extLst>
              <a:ext uri="{FF2B5EF4-FFF2-40B4-BE49-F238E27FC236}">
                <a16:creationId xmlns:a16="http://schemas.microsoft.com/office/drawing/2014/main" id="{0CEDC534-3959-44FD-A0CB-C32927F20D34}"/>
              </a:ext>
            </a:extLst>
          </p:cNvPr>
          <p:cNvSpPr/>
          <p:nvPr/>
        </p:nvSpPr>
        <p:spPr>
          <a:xfrm>
            <a:off x="10585526" y="2554435"/>
            <a:ext cx="485725" cy="507950"/>
          </a:xfrm>
          <a:prstGeom prst="ellipse">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ình Bầu dục 63">
            <a:extLst>
              <a:ext uri="{FF2B5EF4-FFF2-40B4-BE49-F238E27FC236}">
                <a16:creationId xmlns:a16="http://schemas.microsoft.com/office/drawing/2014/main" id="{76EAA69E-9241-45C8-B39F-35518E476387}"/>
              </a:ext>
            </a:extLst>
          </p:cNvPr>
          <p:cNvSpPr/>
          <p:nvPr/>
        </p:nvSpPr>
        <p:spPr>
          <a:xfrm>
            <a:off x="1003937" y="2162430"/>
            <a:ext cx="494955" cy="480340"/>
          </a:xfrm>
          <a:prstGeom prst="ellipse">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ình Bầu dục 64">
            <a:extLst>
              <a:ext uri="{FF2B5EF4-FFF2-40B4-BE49-F238E27FC236}">
                <a16:creationId xmlns:a16="http://schemas.microsoft.com/office/drawing/2014/main" id="{FE4D90AC-018D-415B-87AC-2C9EF5279494}"/>
              </a:ext>
            </a:extLst>
          </p:cNvPr>
          <p:cNvSpPr/>
          <p:nvPr/>
        </p:nvSpPr>
        <p:spPr>
          <a:xfrm>
            <a:off x="8928991" y="176740"/>
            <a:ext cx="573370" cy="608800"/>
          </a:xfrm>
          <a:prstGeom prst="ellipse">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ình Bầu dục 66">
            <a:extLst>
              <a:ext uri="{FF2B5EF4-FFF2-40B4-BE49-F238E27FC236}">
                <a16:creationId xmlns:a16="http://schemas.microsoft.com/office/drawing/2014/main" id="{6EEC4C7A-2330-4096-B4EE-B48216C0AB28}"/>
              </a:ext>
            </a:extLst>
          </p:cNvPr>
          <p:cNvSpPr/>
          <p:nvPr/>
        </p:nvSpPr>
        <p:spPr>
          <a:xfrm>
            <a:off x="1968868" y="5812834"/>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ình Bầu dục 68">
            <a:extLst>
              <a:ext uri="{FF2B5EF4-FFF2-40B4-BE49-F238E27FC236}">
                <a16:creationId xmlns:a16="http://schemas.microsoft.com/office/drawing/2014/main" id="{C3FC1915-1015-463C-BDB1-6D647F242BD7}"/>
              </a:ext>
            </a:extLst>
          </p:cNvPr>
          <p:cNvSpPr/>
          <p:nvPr/>
        </p:nvSpPr>
        <p:spPr>
          <a:xfrm>
            <a:off x="8541928" y="5459582"/>
            <a:ext cx="373774" cy="36333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ình Bầu dục 42">
            <a:extLst>
              <a:ext uri="{FF2B5EF4-FFF2-40B4-BE49-F238E27FC236}">
                <a16:creationId xmlns:a16="http://schemas.microsoft.com/office/drawing/2014/main" id="{EE9D9B3F-019C-4C59-98C0-0CC77623D0D5}"/>
              </a:ext>
            </a:extLst>
          </p:cNvPr>
          <p:cNvSpPr/>
          <p:nvPr/>
        </p:nvSpPr>
        <p:spPr>
          <a:xfrm>
            <a:off x="10049894" y="4498740"/>
            <a:ext cx="900908" cy="898717"/>
          </a:xfrm>
          <a:prstGeom prst="ellipse">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ình chữ nhật 10">
            <a:extLst>
              <a:ext uri="{FF2B5EF4-FFF2-40B4-BE49-F238E27FC236}">
                <a16:creationId xmlns:a16="http://schemas.microsoft.com/office/drawing/2014/main" id="{9936259D-7815-42A0-A3F8-DC79C894DE3A}"/>
              </a:ext>
            </a:extLst>
          </p:cNvPr>
          <p:cNvSpPr/>
          <p:nvPr/>
        </p:nvSpPr>
        <p:spPr>
          <a:xfrm>
            <a:off x="372627" y="-1669"/>
            <a:ext cx="372533" cy="685800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Hộp Văn bản 85">
            <a:extLst>
              <a:ext uri="{FF2B5EF4-FFF2-40B4-BE49-F238E27FC236}">
                <a16:creationId xmlns:a16="http://schemas.microsoft.com/office/drawing/2014/main" id="{A722D6C8-0954-4C7B-A9EF-3FA500A4E472}"/>
              </a:ext>
            </a:extLst>
          </p:cNvPr>
          <p:cNvSpPr txBox="1"/>
          <p:nvPr/>
        </p:nvSpPr>
        <p:spPr>
          <a:xfrm rot="16200000">
            <a:off x="-2222770" y="5110594"/>
            <a:ext cx="4821048"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grpSp>
        <p:nvGrpSpPr>
          <p:cNvPr id="24" name="Nhóm 23">
            <a:extLst>
              <a:ext uri="{FF2B5EF4-FFF2-40B4-BE49-F238E27FC236}">
                <a16:creationId xmlns:a16="http://schemas.microsoft.com/office/drawing/2014/main" id="{06406AD0-13AC-4155-AC51-F6A5A82FB1C1}"/>
              </a:ext>
            </a:extLst>
          </p:cNvPr>
          <p:cNvGrpSpPr/>
          <p:nvPr/>
        </p:nvGrpSpPr>
        <p:grpSpPr>
          <a:xfrm>
            <a:off x="726272" y="-10641"/>
            <a:ext cx="11445359" cy="6898690"/>
            <a:chOff x="737432" y="-12310"/>
            <a:chExt cx="11641482" cy="6898690"/>
          </a:xfrm>
        </p:grpSpPr>
        <p:sp>
          <p:nvSpPr>
            <p:cNvPr id="50" name="Hình chữ nhật 49">
              <a:extLst>
                <a:ext uri="{FF2B5EF4-FFF2-40B4-BE49-F238E27FC236}">
                  <a16:creationId xmlns:a16="http://schemas.microsoft.com/office/drawing/2014/main" id="{359FACCE-8043-41BD-980A-159DB58B5440}"/>
                </a:ext>
              </a:extLst>
            </p:cNvPr>
            <p:cNvSpPr/>
            <p:nvPr/>
          </p:nvSpPr>
          <p:spPr>
            <a:xfrm>
              <a:off x="991947" y="-12310"/>
              <a:ext cx="1138696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ình chữ nhật 11">
              <a:extLst>
                <a:ext uri="{FF2B5EF4-FFF2-40B4-BE49-F238E27FC236}">
                  <a16:creationId xmlns:a16="http://schemas.microsoft.com/office/drawing/2014/main" id="{1CC990A7-0F70-44CE-84F0-DEE89C9EF79F}"/>
                </a:ext>
              </a:extLst>
            </p:cNvPr>
            <p:cNvSpPr/>
            <p:nvPr/>
          </p:nvSpPr>
          <p:spPr>
            <a:xfrm>
              <a:off x="737432" y="-1669"/>
              <a:ext cx="354655" cy="688804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Hộp Văn bản 70">
            <a:extLst>
              <a:ext uri="{FF2B5EF4-FFF2-40B4-BE49-F238E27FC236}">
                <a16:creationId xmlns:a16="http://schemas.microsoft.com/office/drawing/2014/main" id="{32E2307D-ADCD-4FDA-87F4-42060F35E90E}"/>
              </a:ext>
            </a:extLst>
          </p:cNvPr>
          <p:cNvSpPr txBox="1"/>
          <p:nvPr/>
        </p:nvSpPr>
        <p:spPr>
          <a:xfrm rot="16200000">
            <a:off x="-1428806" y="4067683"/>
            <a:ext cx="3942466"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Môn học thuyết trình </a:t>
            </a:r>
          </a:p>
        </p:txBody>
      </p:sp>
      <p:sp>
        <p:nvSpPr>
          <p:cNvPr id="35" name="Hình chữ nhật 34">
            <a:extLst>
              <a:ext uri="{FF2B5EF4-FFF2-40B4-BE49-F238E27FC236}">
                <a16:creationId xmlns:a16="http://schemas.microsoft.com/office/drawing/2014/main" id="{D2975195-954D-40D7-8B40-68FC2E91054C}"/>
              </a:ext>
            </a:extLst>
          </p:cNvPr>
          <p:cNvSpPr/>
          <p:nvPr/>
        </p:nvSpPr>
        <p:spPr>
          <a:xfrm>
            <a:off x="6435080" y="921131"/>
            <a:ext cx="4643945" cy="5255041"/>
          </a:xfrm>
          <a:prstGeom prst="rect">
            <a:avLst/>
          </a:prstGeom>
          <a:solidFill>
            <a:srgbClr val="FBB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ình chữ nhật 72">
            <a:extLst>
              <a:ext uri="{FF2B5EF4-FFF2-40B4-BE49-F238E27FC236}">
                <a16:creationId xmlns:a16="http://schemas.microsoft.com/office/drawing/2014/main" id="{137AEEA4-BA98-4FE0-93A4-91D166ED1AAC}"/>
              </a:ext>
            </a:extLst>
          </p:cNvPr>
          <p:cNvSpPr/>
          <p:nvPr/>
        </p:nvSpPr>
        <p:spPr>
          <a:xfrm>
            <a:off x="5990710" y="631723"/>
            <a:ext cx="1139408" cy="1119720"/>
          </a:xfrm>
          <a:prstGeom prst="rect">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ình chữ nhật 73">
            <a:extLst>
              <a:ext uri="{FF2B5EF4-FFF2-40B4-BE49-F238E27FC236}">
                <a16:creationId xmlns:a16="http://schemas.microsoft.com/office/drawing/2014/main" id="{53E59BF9-01EC-4FE9-A5B8-7BB527736B64}"/>
              </a:ext>
            </a:extLst>
          </p:cNvPr>
          <p:cNvSpPr/>
          <p:nvPr/>
        </p:nvSpPr>
        <p:spPr>
          <a:xfrm>
            <a:off x="10168253" y="5504516"/>
            <a:ext cx="1139408" cy="1119720"/>
          </a:xfrm>
          <a:prstGeom prst="rect">
            <a:avLst/>
          </a:prstGeom>
          <a:solidFill>
            <a:srgbClr val="33A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ình chữ nhật 71">
            <a:extLst>
              <a:ext uri="{FF2B5EF4-FFF2-40B4-BE49-F238E27FC236}">
                <a16:creationId xmlns:a16="http://schemas.microsoft.com/office/drawing/2014/main" id="{ABD87511-80B7-4D6E-8031-4D8D9C503F78}"/>
              </a:ext>
            </a:extLst>
          </p:cNvPr>
          <p:cNvSpPr/>
          <p:nvPr/>
        </p:nvSpPr>
        <p:spPr>
          <a:xfrm>
            <a:off x="6803400" y="1264420"/>
            <a:ext cx="3815509" cy="4545740"/>
          </a:xfrm>
          <a:prstGeom prst="rect">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ình chữ nhật 62">
            <a:extLst>
              <a:ext uri="{FF2B5EF4-FFF2-40B4-BE49-F238E27FC236}">
                <a16:creationId xmlns:a16="http://schemas.microsoft.com/office/drawing/2014/main" id="{A888CD75-72FD-438A-8B5A-E020212A729E}"/>
              </a:ext>
            </a:extLst>
          </p:cNvPr>
          <p:cNvSpPr/>
          <p:nvPr/>
        </p:nvSpPr>
        <p:spPr>
          <a:xfrm>
            <a:off x="7092721" y="1606534"/>
            <a:ext cx="3284702" cy="3901365"/>
          </a:xfrm>
          <a:prstGeom prst="rect">
            <a:avLst/>
          </a:prstGeom>
          <a:blipFill dpi="0" rotWithShape="1">
            <a:blip r:embed="rId11">
              <a:extLst>
                <a:ext uri="{28A0092B-C50C-407E-A947-70E740481C1C}">
                  <a14:useLocalDpi xmlns:a14="http://schemas.microsoft.com/office/drawing/2010/main" val="0"/>
                </a:ext>
              </a:extLst>
            </a:blip>
            <a:srcRect/>
            <a:stretch>
              <a:fillRect l="-69972" t="535" r="-66858" b="-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Nhóm 84">
            <a:extLst>
              <a:ext uri="{FF2B5EF4-FFF2-40B4-BE49-F238E27FC236}">
                <a16:creationId xmlns:a16="http://schemas.microsoft.com/office/drawing/2014/main" id="{99D2CB73-C496-4066-9DB0-60B14D16DC5A}"/>
              </a:ext>
            </a:extLst>
          </p:cNvPr>
          <p:cNvGrpSpPr/>
          <p:nvPr/>
        </p:nvGrpSpPr>
        <p:grpSpPr>
          <a:xfrm>
            <a:off x="1329078" y="1230698"/>
            <a:ext cx="4331855" cy="1084679"/>
            <a:chOff x="1329078" y="1230698"/>
            <a:chExt cx="4331855" cy="1084679"/>
          </a:xfrm>
        </p:grpSpPr>
        <p:sp>
          <p:nvSpPr>
            <p:cNvPr id="76" name="Hình chữ nhật: Góc Tròn 75">
              <a:extLst>
                <a:ext uri="{FF2B5EF4-FFF2-40B4-BE49-F238E27FC236}">
                  <a16:creationId xmlns:a16="http://schemas.microsoft.com/office/drawing/2014/main" id="{6B01D64F-8708-42B0-A66E-B65E82E906DB}"/>
                </a:ext>
              </a:extLst>
            </p:cNvPr>
            <p:cNvSpPr/>
            <p:nvPr/>
          </p:nvSpPr>
          <p:spPr>
            <a:xfrm>
              <a:off x="1329078" y="1230698"/>
              <a:ext cx="4331855" cy="1084679"/>
            </a:xfrm>
            <a:prstGeom prst="roundRect">
              <a:avLst/>
            </a:prstGeom>
            <a:solidFill>
              <a:srgbClr val="40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ình chữ nhật: Góc Tròn 76">
              <a:extLst>
                <a:ext uri="{FF2B5EF4-FFF2-40B4-BE49-F238E27FC236}">
                  <a16:creationId xmlns:a16="http://schemas.microsoft.com/office/drawing/2014/main" id="{83751FC4-CCE3-4190-9FC4-AC70C46B2B4E}"/>
                </a:ext>
              </a:extLst>
            </p:cNvPr>
            <p:cNvSpPr/>
            <p:nvPr/>
          </p:nvSpPr>
          <p:spPr>
            <a:xfrm>
              <a:off x="1554968" y="1373946"/>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Hộp Văn bản 77">
              <a:extLst>
                <a:ext uri="{FF2B5EF4-FFF2-40B4-BE49-F238E27FC236}">
                  <a16:creationId xmlns:a16="http://schemas.microsoft.com/office/drawing/2014/main" id="{C6076DE4-4E20-4790-861E-5DA9490CD4C4}"/>
                </a:ext>
              </a:extLst>
            </p:cNvPr>
            <p:cNvSpPr txBox="1"/>
            <p:nvPr/>
          </p:nvSpPr>
          <p:spPr>
            <a:xfrm>
              <a:off x="2464824" y="1416305"/>
              <a:ext cx="1919230"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Nội dung 1</a:t>
              </a:r>
            </a:p>
          </p:txBody>
        </p:sp>
      </p:grpSp>
      <p:grpSp>
        <p:nvGrpSpPr>
          <p:cNvPr id="94" name="Nhóm 93">
            <a:extLst>
              <a:ext uri="{FF2B5EF4-FFF2-40B4-BE49-F238E27FC236}">
                <a16:creationId xmlns:a16="http://schemas.microsoft.com/office/drawing/2014/main" id="{DC81C4AD-F7AD-42FF-B6E1-565C98EFDFF4}"/>
              </a:ext>
            </a:extLst>
          </p:cNvPr>
          <p:cNvGrpSpPr/>
          <p:nvPr/>
        </p:nvGrpSpPr>
        <p:grpSpPr>
          <a:xfrm>
            <a:off x="1313823" y="2613939"/>
            <a:ext cx="4331855" cy="1084679"/>
            <a:chOff x="1313823" y="2613939"/>
            <a:chExt cx="4331855" cy="1084679"/>
          </a:xfrm>
        </p:grpSpPr>
        <p:sp>
          <p:nvSpPr>
            <p:cNvPr id="79" name="Hình chữ nhật: Góc Tròn 78">
              <a:extLst>
                <a:ext uri="{FF2B5EF4-FFF2-40B4-BE49-F238E27FC236}">
                  <a16:creationId xmlns:a16="http://schemas.microsoft.com/office/drawing/2014/main" id="{63A40CD6-FE9F-43A9-ACE9-C4BA853BEE79}"/>
                </a:ext>
              </a:extLst>
            </p:cNvPr>
            <p:cNvSpPr/>
            <p:nvPr/>
          </p:nvSpPr>
          <p:spPr>
            <a:xfrm>
              <a:off x="1313823" y="2613939"/>
              <a:ext cx="4331855" cy="1084679"/>
            </a:xfrm>
            <a:prstGeom prst="roundRect">
              <a:avLst/>
            </a:prstGeom>
            <a:solidFill>
              <a:srgbClr val="E94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Hình chữ nhật: Góc Tròn 87">
              <a:extLst>
                <a:ext uri="{FF2B5EF4-FFF2-40B4-BE49-F238E27FC236}">
                  <a16:creationId xmlns:a16="http://schemas.microsoft.com/office/drawing/2014/main" id="{6C360D59-E4B5-4B5F-A27F-CBC916D5B133}"/>
                </a:ext>
              </a:extLst>
            </p:cNvPr>
            <p:cNvSpPr/>
            <p:nvPr/>
          </p:nvSpPr>
          <p:spPr>
            <a:xfrm>
              <a:off x="1498033" y="2789773"/>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Hộp Văn bản 90">
              <a:extLst>
                <a:ext uri="{FF2B5EF4-FFF2-40B4-BE49-F238E27FC236}">
                  <a16:creationId xmlns:a16="http://schemas.microsoft.com/office/drawing/2014/main" id="{61CEE29C-0505-4D03-8523-A0109064F2BB}"/>
                </a:ext>
              </a:extLst>
            </p:cNvPr>
            <p:cNvSpPr txBox="1"/>
            <p:nvPr/>
          </p:nvSpPr>
          <p:spPr>
            <a:xfrm>
              <a:off x="2406473" y="2758466"/>
              <a:ext cx="1919230"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Nội dung 2</a:t>
              </a:r>
            </a:p>
          </p:txBody>
        </p:sp>
      </p:grpSp>
      <p:grpSp>
        <p:nvGrpSpPr>
          <p:cNvPr id="95" name="Nhóm 94">
            <a:extLst>
              <a:ext uri="{FF2B5EF4-FFF2-40B4-BE49-F238E27FC236}">
                <a16:creationId xmlns:a16="http://schemas.microsoft.com/office/drawing/2014/main" id="{B75E6682-831D-4B3A-88EB-B045F40B1447}"/>
              </a:ext>
            </a:extLst>
          </p:cNvPr>
          <p:cNvGrpSpPr/>
          <p:nvPr/>
        </p:nvGrpSpPr>
        <p:grpSpPr>
          <a:xfrm>
            <a:off x="1322671" y="4016664"/>
            <a:ext cx="4331855" cy="1084679"/>
            <a:chOff x="1322671" y="4016664"/>
            <a:chExt cx="4331855" cy="1084679"/>
          </a:xfrm>
        </p:grpSpPr>
        <p:sp>
          <p:nvSpPr>
            <p:cNvPr id="80" name="Hình chữ nhật: Góc Tròn 79">
              <a:extLst>
                <a:ext uri="{FF2B5EF4-FFF2-40B4-BE49-F238E27FC236}">
                  <a16:creationId xmlns:a16="http://schemas.microsoft.com/office/drawing/2014/main" id="{F3C7B800-BF86-44B6-B40F-C81A7386039D}"/>
                </a:ext>
              </a:extLst>
            </p:cNvPr>
            <p:cNvSpPr/>
            <p:nvPr/>
          </p:nvSpPr>
          <p:spPr>
            <a:xfrm>
              <a:off x="1322671" y="4016664"/>
              <a:ext cx="4331855" cy="1084679"/>
            </a:xfrm>
            <a:prstGeom prst="roundRect">
              <a:avLst/>
            </a:prstGeom>
            <a:solidFill>
              <a:srgbClr val="EAA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ình chữ nhật: Góc Tròn 88">
              <a:extLst>
                <a:ext uri="{FF2B5EF4-FFF2-40B4-BE49-F238E27FC236}">
                  <a16:creationId xmlns:a16="http://schemas.microsoft.com/office/drawing/2014/main" id="{8E1F74E9-71D6-49E3-A968-668995CA5F50}"/>
                </a:ext>
              </a:extLst>
            </p:cNvPr>
            <p:cNvSpPr/>
            <p:nvPr/>
          </p:nvSpPr>
          <p:spPr>
            <a:xfrm>
              <a:off x="1492916" y="4182214"/>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Hộp Văn bản 91">
              <a:extLst>
                <a:ext uri="{FF2B5EF4-FFF2-40B4-BE49-F238E27FC236}">
                  <a16:creationId xmlns:a16="http://schemas.microsoft.com/office/drawing/2014/main" id="{12BC98BF-653A-465B-82BF-F2CCA2710E2B}"/>
                </a:ext>
              </a:extLst>
            </p:cNvPr>
            <p:cNvSpPr txBox="1"/>
            <p:nvPr/>
          </p:nvSpPr>
          <p:spPr>
            <a:xfrm>
              <a:off x="2370448" y="4213383"/>
              <a:ext cx="1919230"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Nội dung 3</a:t>
              </a:r>
            </a:p>
          </p:txBody>
        </p:sp>
      </p:grpSp>
      <p:grpSp>
        <p:nvGrpSpPr>
          <p:cNvPr id="96" name="Nhóm 95">
            <a:extLst>
              <a:ext uri="{FF2B5EF4-FFF2-40B4-BE49-F238E27FC236}">
                <a16:creationId xmlns:a16="http://schemas.microsoft.com/office/drawing/2014/main" id="{F02E1F4E-F884-4462-986E-A837816BBC91}"/>
              </a:ext>
            </a:extLst>
          </p:cNvPr>
          <p:cNvGrpSpPr/>
          <p:nvPr/>
        </p:nvGrpSpPr>
        <p:grpSpPr>
          <a:xfrm>
            <a:off x="1316325" y="5283181"/>
            <a:ext cx="4331855" cy="1084679"/>
            <a:chOff x="1316325" y="5283181"/>
            <a:chExt cx="4331855" cy="1084679"/>
          </a:xfrm>
        </p:grpSpPr>
        <p:sp>
          <p:nvSpPr>
            <p:cNvPr id="81" name="Hình chữ nhật: Góc Tròn 80">
              <a:extLst>
                <a:ext uri="{FF2B5EF4-FFF2-40B4-BE49-F238E27FC236}">
                  <a16:creationId xmlns:a16="http://schemas.microsoft.com/office/drawing/2014/main" id="{115DD9E9-6192-46BE-B37D-101477C9F0C7}"/>
                </a:ext>
              </a:extLst>
            </p:cNvPr>
            <p:cNvSpPr/>
            <p:nvPr/>
          </p:nvSpPr>
          <p:spPr>
            <a:xfrm>
              <a:off x="1316325" y="5283181"/>
              <a:ext cx="4331855" cy="108467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Hình chữ nhật: Góc Tròn 89">
              <a:extLst>
                <a:ext uri="{FF2B5EF4-FFF2-40B4-BE49-F238E27FC236}">
                  <a16:creationId xmlns:a16="http://schemas.microsoft.com/office/drawing/2014/main" id="{F8904BC6-2657-4C0E-89D1-447E3EEDA08D}"/>
                </a:ext>
              </a:extLst>
            </p:cNvPr>
            <p:cNvSpPr/>
            <p:nvPr/>
          </p:nvSpPr>
          <p:spPr>
            <a:xfrm>
              <a:off x="1508034" y="5428081"/>
              <a:ext cx="858417" cy="745873"/>
            </a:xfrm>
            <a:prstGeom prst="roundRect">
              <a:avLst>
                <a:gd name="adj" fmla="val 279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Hộp Văn bản 92">
              <a:extLst>
                <a:ext uri="{FF2B5EF4-FFF2-40B4-BE49-F238E27FC236}">
                  <a16:creationId xmlns:a16="http://schemas.microsoft.com/office/drawing/2014/main" id="{03EA1DB0-D32F-468A-9EFD-84F72373EE95}"/>
                </a:ext>
              </a:extLst>
            </p:cNvPr>
            <p:cNvSpPr txBox="1"/>
            <p:nvPr/>
          </p:nvSpPr>
          <p:spPr>
            <a:xfrm>
              <a:off x="2366451" y="5468724"/>
              <a:ext cx="1919230" cy="461665"/>
            </a:xfrm>
            <a:prstGeom prst="rect">
              <a:avLst/>
            </a:prstGeom>
            <a:noFill/>
          </p:spPr>
          <p:txBody>
            <a:bodyPr wrap="square" rtlCol="0">
              <a:spAutoFit/>
            </a:bodyPr>
            <a:lstStyle/>
            <a:p>
              <a:r>
                <a:rPr lang="en-US" sz="2400">
                  <a:solidFill>
                    <a:schemeClr val="bg1"/>
                  </a:solidFill>
                  <a:latin typeface="Arial" panose="020B0604020202020204" pitchFamily="34" charset="0"/>
                  <a:cs typeface="Arial" panose="020B0604020202020204" pitchFamily="34" charset="0"/>
                </a:rPr>
                <a:t>Nội dung 4</a:t>
              </a:r>
            </a:p>
          </p:txBody>
        </p:sp>
      </p:grpSp>
      <p:sp>
        <p:nvSpPr>
          <p:cNvPr id="98" name="Hộp Văn bản 97">
            <a:extLst>
              <a:ext uri="{FF2B5EF4-FFF2-40B4-BE49-F238E27FC236}">
                <a16:creationId xmlns:a16="http://schemas.microsoft.com/office/drawing/2014/main" id="{A25EB61D-C884-48E3-9FFF-4BC953C5DC32}"/>
              </a:ext>
            </a:extLst>
          </p:cNvPr>
          <p:cNvSpPr txBox="1"/>
          <p:nvPr/>
        </p:nvSpPr>
        <p:spPr>
          <a:xfrm rot="16200000">
            <a:off x="-464088" y="2467114"/>
            <a:ext cx="269093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Chủ đề thuyết trình </a:t>
            </a:r>
          </a:p>
        </p:txBody>
      </p:sp>
      <p:grpSp>
        <p:nvGrpSpPr>
          <p:cNvPr id="99" name="Nhóm 98">
            <a:extLst>
              <a:ext uri="{FF2B5EF4-FFF2-40B4-BE49-F238E27FC236}">
                <a16:creationId xmlns:a16="http://schemas.microsoft.com/office/drawing/2014/main" id="{ADC663DF-2C03-4253-9BEC-0A789B6C741D}"/>
              </a:ext>
            </a:extLst>
          </p:cNvPr>
          <p:cNvGrpSpPr/>
          <p:nvPr/>
        </p:nvGrpSpPr>
        <p:grpSpPr>
          <a:xfrm>
            <a:off x="1090118" y="-12310"/>
            <a:ext cx="11567685" cy="6868641"/>
            <a:chOff x="11820213" y="-10641"/>
            <a:chExt cx="11567685" cy="6868641"/>
          </a:xfrm>
        </p:grpSpPr>
        <p:sp>
          <p:nvSpPr>
            <p:cNvPr id="100" name="Hình chữ nhật 99">
              <a:extLst>
                <a:ext uri="{FF2B5EF4-FFF2-40B4-BE49-F238E27FC236}">
                  <a16:creationId xmlns:a16="http://schemas.microsoft.com/office/drawing/2014/main" id="{EFC6AB4F-448F-40AE-B1C4-6AD11C20B070}"/>
                </a:ext>
              </a:extLst>
            </p:cNvPr>
            <p:cNvSpPr/>
            <p:nvPr/>
          </p:nvSpPr>
          <p:spPr>
            <a:xfrm>
              <a:off x="11820213" y="0"/>
              <a:ext cx="372533" cy="685800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Hình chữ nhật 100">
              <a:extLst>
                <a:ext uri="{FF2B5EF4-FFF2-40B4-BE49-F238E27FC236}">
                  <a16:creationId xmlns:a16="http://schemas.microsoft.com/office/drawing/2014/main" id="{17877367-3D04-40B8-893E-6DC8132DEAF3}"/>
                </a:ext>
              </a:extLst>
            </p:cNvPr>
            <p:cNvSpPr/>
            <p:nvPr/>
          </p:nvSpPr>
          <p:spPr>
            <a:xfrm>
              <a:off x="12192766" y="-10641"/>
              <a:ext cx="111951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 name="Picture 4" descr="A picture containing logo&#10;&#10;Description automatically generated">
            <a:extLst>
              <a:ext uri="{FF2B5EF4-FFF2-40B4-BE49-F238E27FC236}">
                <a16:creationId xmlns:a16="http://schemas.microsoft.com/office/drawing/2014/main" id="{2BC50C6A-247F-4DD8-9ADC-E1919669F6A7}"/>
              </a:ext>
            </a:extLst>
          </p:cNvPr>
          <p:cNvPicPr>
            <a:picLocks noChangeAspect="1"/>
          </p:cNvPicPr>
          <p:nvPr/>
        </p:nvPicPr>
        <p:blipFill rotWithShape="1">
          <a:blip r:embed="rId12">
            <a:extLst>
              <a:ext uri="{28A0092B-C50C-407E-A947-70E740481C1C}">
                <a14:useLocalDpi xmlns:a14="http://schemas.microsoft.com/office/drawing/2010/main" val="0"/>
              </a:ext>
            </a:extLst>
          </a:blip>
          <a:srcRect b="23703"/>
          <a:stretch/>
        </p:blipFill>
        <p:spPr>
          <a:xfrm>
            <a:off x="3790229" y="1277661"/>
            <a:ext cx="5272006" cy="2261582"/>
          </a:xfrm>
          <a:prstGeom prst="rect">
            <a:avLst/>
          </a:prstGeom>
        </p:spPr>
      </p:pic>
      <p:sp>
        <p:nvSpPr>
          <p:cNvPr id="102" name="Hộp Văn bản 101">
            <a:extLst>
              <a:ext uri="{FF2B5EF4-FFF2-40B4-BE49-F238E27FC236}">
                <a16:creationId xmlns:a16="http://schemas.microsoft.com/office/drawing/2014/main" id="{F763B105-7165-4D66-8169-7C35CD1DDC34}"/>
              </a:ext>
            </a:extLst>
          </p:cNvPr>
          <p:cNvSpPr txBox="1"/>
          <p:nvPr/>
        </p:nvSpPr>
        <p:spPr>
          <a:xfrm>
            <a:off x="3557774" y="3574410"/>
            <a:ext cx="5944587"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Bắt đầu thuyết trình </a:t>
            </a:r>
          </a:p>
        </p:txBody>
      </p:sp>
    </p:spTree>
    <p:extLst>
      <p:ext uri="{BB962C8B-B14F-4D97-AF65-F5344CB8AC3E}">
        <p14:creationId xmlns:p14="http://schemas.microsoft.com/office/powerpoint/2010/main" val="170984683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919A483-5A4E-4EC9-B7B7-520120F1F8B5}"/>
              </a:ext>
            </a:extLst>
          </p:cNvPr>
          <p:cNvSpPr/>
          <p:nvPr/>
        </p:nvSpPr>
        <p:spPr>
          <a:xfrm>
            <a:off x="0" y="20420"/>
            <a:ext cx="372533"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F2D57CDC-04D2-40FD-979D-9CD218723264}"/>
              </a:ext>
            </a:extLst>
          </p:cNvPr>
          <p:cNvSpPr/>
          <p:nvPr/>
        </p:nvSpPr>
        <p:spPr>
          <a:xfrm>
            <a:off x="372627" y="-1669"/>
            <a:ext cx="372533" cy="685800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ộp Văn bản 5">
            <a:extLst>
              <a:ext uri="{FF2B5EF4-FFF2-40B4-BE49-F238E27FC236}">
                <a16:creationId xmlns:a16="http://schemas.microsoft.com/office/drawing/2014/main" id="{4846D0D8-DCD2-4512-9880-66DF83212E8F}"/>
              </a:ext>
            </a:extLst>
          </p:cNvPr>
          <p:cNvSpPr txBox="1"/>
          <p:nvPr/>
        </p:nvSpPr>
        <p:spPr>
          <a:xfrm rot="16200000">
            <a:off x="-2222770" y="5110594"/>
            <a:ext cx="4821048"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Thành viên Trong nhóm </a:t>
            </a:r>
          </a:p>
        </p:txBody>
      </p:sp>
      <p:sp>
        <p:nvSpPr>
          <p:cNvPr id="9" name="Hình chữ nhật 8">
            <a:extLst>
              <a:ext uri="{FF2B5EF4-FFF2-40B4-BE49-F238E27FC236}">
                <a16:creationId xmlns:a16="http://schemas.microsoft.com/office/drawing/2014/main" id="{ADB8C300-3DC3-411E-86B6-D25DFB5CF252}"/>
              </a:ext>
            </a:extLst>
          </p:cNvPr>
          <p:cNvSpPr/>
          <p:nvPr/>
        </p:nvSpPr>
        <p:spPr>
          <a:xfrm>
            <a:off x="726272" y="0"/>
            <a:ext cx="348680" cy="688804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ộp Văn bản 9">
            <a:extLst>
              <a:ext uri="{FF2B5EF4-FFF2-40B4-BE49-F238E27FC236}">
                <a16:creationId xmlns:a16="http://schemas.microsoft.com/office/drawing/2014/main" id="{B66BF080-AC41-45F8-926E-42E2F55E77AD}"/>
              </a:ext>
            </a:extLst>
          </p:cNvPr>
          <p:cNvSpPr txBox="1"/>
          <p:nvPr/>
        </p:nvSpPr>
        <p:spPr>
          <a:xfrm rot="16200000">
            <a:off x="-1428806" y="4067683"/>
            <a:ext cx="3942466"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Môn học thuyết trình </a:t>
            </a:r>
          </a:p>
        </p:txBody>
      </p:sp>
      <p:sp>
        <p:nvSpPr>
          <p:cNvPr id="11" name="Hộp Văn bản 10">
            <a:extLst>
              <a:ext uri="{FF2B5EF4-FFF2-40B4-BE49-F238E27FC236}">
                <a16:creationId xmlns:a16="http://schemas.microsoft.com/office/drawing/2014/main" id="{35C09C11-09D1-445E-9820-8D5BDCA45D22}"/>
              </a:ext>
            </a:extLst>
          </p:cNvPr>
          <p:cNvSpPr txBox="1"/>
          <p:nvPr/>
        </p:nvSpPr>
        <p:spPr>
          <a:xfrm rot="16200000">
            <a:off x="-464088" y="2467114"/>
            <a:ext cx="2690937" cy="338554"/>
          </a:xfrm>
          <a:prstGeom prst="rect">
            <a:avLst/>
          </a:prstGeom>
          <a:noFill/>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Chủ đề thuyết trình </a:t>
            </a:r>
          </a:p>
        </p:txBody>
      </p:sp>
      <p:pic>
        <p:nvPicPr>
          <p:cNvPr id="12" name="Picture 4" descr="A picture containing logo&#10;&#10;Description automatically generated">
            <a:extLst>
              <a:ext uri="{FF2B5EF4-FFF2-40B4-BE49-F238E27FC236}">
                <a16:creationId xmlns:a16="http://schemas.microsoft.com/office/drawing/2014/main" id="{A602897D-3AF0-45B7-A1FB-69AEA1DA77E9}"/>
              </a:ext>
            </a:extLst>
          </p:cNvPr>
          <p:cNvPicPr>
            <a:picLocks noChangeAspect="1"/>
          </p:cNvPicPr>
          <p:nvPr/>
        </p:nvPicPr>
        <p:blipFill rotWithShape="1">
          <a:blip r:embed="rId2">
            <a:extLst>
              <a:ext uri="{28A0092B-C50C-407E-A947-70E740481C1C}">
                <a14:useLocalDpi xmlns:a14="http://schemas.microsoft.com/office/drawing/2010/main" val="0"/>
              </a:ext>
            </a:extLst>
          </a:blip>
          <a:srcRect b="23703"/>
          <a:stretch/>
        </p:blipFill>
        <p:spPr>
          <a:xfrm>
            <a:off x="3790229" y="1277661"/>
            <a:ext cx="5272006" cy="2261582"/>
          </a:xfrm>
          <a:prstGeom prst="rect">
            <a:avLst/>
          </a:prstGeom>
        </p:spPr>
      </p:pic>
      <p:sp>
        <p:nvSpPr>
          <p:cNvPr id="13" name="Hộp Văn bản 12">
            <a:extLst>
              <a:ext uri="{FF2B5EF4-FFF2-40B4-BE49-F238E27FC236}">
                <a16:creationId xmlns:a16="http://schemas.microsoft.com/office/drawing/2014/main" id="{B8197F37-1D9A-4AAD-8CFF-6CD62DE25E27}"/>
              </a:ext>
            </a:extLst>
          </p:cNvPr>
          <p:cNvSpPr txBox="1"/>
          <p:nvPr/>
        </p:nvSpPr>
        <p:spPr>
          <a:xfrm>
            <a:off x="3557774" y="3574410"/>
            <a:ext cx="5944587" cy="769441"/>
          </a:xfrm>
          <a:prstGeom prst="rect">
            <a:avLst/>
          </a:prstGeom>
          <a:noFill/>
        </p:spPr>
        <p:txBody>
          <a:bodyPr wrap="square" rtlCol="0">
            <a:spAutoFit/>
          </a:bodyPr>
          <a:lstStyle/>
          <a:p>
            <a:pPr algn="ctr"/>
            <a:r>
              <a:rPr lang="en-US" sz="4400" b="1">
                <a:latin typeface="Arial" panose="020B0604020202020204" pitchFamily="34" charset="0"/>
                <a:cs typeface="Arial" panose="020B0604020202020204" pitchFamily="34" charset="0"/>
              </a:rPr>
              <a:t>Bắt đầu thuyết trình </a:t>
            </a:r>
          </a:p>
        </p:txBody>
      </p:sp>
      <p:sp>
        <p:nvSpPr>
          <p:cNvPr id="14" name="Hình chữ nhật 13">
            <a:extLst>
              <a:ext uri="{FF2B5EF4-FFF2-40B4-BE49-F238E27FC236}">
                <a16:creationId xmlns:a16="http://schemas.microsoft.com/office/drawing/2014/main" id="{BF3E3E4F-C4AB-4AF4-8ADD-463D71946B4D}"/>
              </a:ext>
            </a:extLst>
          </p:cNvPr>
          <p:cNvSpPr/>
          <p:nvPr/>
        </p:nvSpPr>
        <p:spPr>
          <a:xfrm>
            <a:off x="1090118" y="-1669"/>
            <a:ext cx="372533" cy="685800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627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919A483-5A4E-4EC9-B7B7-520120F1F8B5}"/>
              </a:ext>
            </a:extLst>
          </p:cNvPr>
          <p:cNvSpPr/>
          <p:nvPr/>
        </p:nvSpPr>
        <p:spPr>
          <a:xfrm>
            <a:off x="0" y="20420"/>
            <a:ext cx="12191905"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F2D57CDC-04D2-40FD-979D-9CD218723264}"/>
              </a:ext>
            </a:extLst>
          </p:cNvPr>
          <p:cNvSpPr/>
          <p:nvPr/>
        </p:nvSpPr>
        <p:spPr>
          <a:xfrm>
            <a:off x="11628583" y="1458830"/>
            <a:ext cx="551930" cy="1905001"/>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ADB8C300-3DC3-411E-86B6-D25DFB5CF252}"/>
              </a:ext>
            </a:extLst>
          </p:cNvPr>
          <p:cNvSpPr/>
          <p:nvPr/>
        </p:nvSpPr>
        <p:spPr>
          <a:xfrm>
            <a:off x="11639975" y="3365501"/>
            <a:ext cx="551930" cy="179069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BF3E3E4F-C4AB-4AF4-8ADD-463D71946B4D}"/>
              </a:ext>
            </a:extLst>
          </p:cNvPr>
          <p:cNvSpPr/>
          <p:nvPr/>
        </p:nvSpPr>
        <p:spPr>
          <a:xfrm>
            <a:off x="11628583" y="5156200"/>
            <a:ext cx="587270" cy="17001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a:off x="424871" y="185915"/>
            <a:ext cx="11691123"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1: Chuẩn kết nối USB</a:t>
            </a:r>
            <a:endParaRPr lang="en-US" sz="3600">
              <a:solidFill>
                <a:schemeClr val="bg1"/>
              </a:solidFill>
              <a:latin typeface="Arial" panose="020B0604020202020204" pitchFamily="34" charset="0"/>
              <a:cs typeface="Arial" panose="020B0604020202020204" pitchFamily="34" charset="0"/>
            </a:endParaRPr>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1083963" y="2211274"/>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1083962" y="4062265"/>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18" name="Hộp Văn bản 17">
            <a:extLst>
              <a:ext uri="{FF2B5EF4-FFF2-40B4-BE49-F238E27FC236}">
                <a16:creationId xmlns:a16="http://schemas.microsoft.com/office/drawing/2014/main" id="{BBD1F686-8464-4510-AC0A-AF054D9756C3}"/>
              </a:ext>
            </a:extLst>
          </p:cNvPr>
          <p:cNvSpPr txBox="1"/>
          <p:nvPr/>
        </p:nvSpPr>
        <p:spPr>
          <a:xfrm rot="16200000">
            <a:off x="11083963" y="5824297"/>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4</a:t>
            </a:r>
          </a:p>
        </p:txBody>
      </p:sp>
      <p:sp>
        <p:nvSpPr>
          <p:cNvPr id="3" name="TextBox 2"/>
          <p:cNvSpPr txBox="1"/>
          <p:nvPr/>
        </p:nvSpPr>
        <p:spPr>
          <a:xfrm>
            <a:off x="424871" y="917631"/>
            <a:ext cx="10685417" cy="1323439"/>
          </a:xfrm>
          <a:prstGeom prst="rect">
            <a:avLst/>
          </a:prstGeom>
          <a:noFill/>
        </p:spPr>
        <p:txBody>
          <a:bodyPr wrap="square" rtlCol="0">
            <a:spAutoFit/>
          </a:bodyPr>
          <a:lstStyle/>
          <a:p>
            <a:r>
              <a:rPr lang="en-US" sz="2000" smtClean="0">
                <a:latin typeface="Arial" panose="020B0604020202020204" pitchFamily="34" charset="0"/>
                <a:cs typeface="Arial" panose="020B0604020202020204" pitchFamily="34" charset="0"/>
              </a:rPr>
              <a:t>Khái niệm về USB: </a:t>
            </a:r>
            <a:r>
              <a:rPr lang="en-US" sz="2000">
                <a:latin typeface="Arial" panose="020B0604020202020204" pitchFamily="34" charset="0"/>
                <a:cs typeface="Arial" panose="020B0604020202020204" pitchFamily="34" charset="0"/>
              </a:rPr>
              <a:t>USB là viết tắt của Universal Serial Bus - một </a:t>
            </a:r>
            <a:r>
              <a:rPr lang="en-US" sz="2000" b="1">
                <a:latin typeface="Arial" panose="020B0604020202020204" pitchFamily="34" charset="0"/>
                <a:cs typeface="Arial" panose="020B0604020202020204" pitchFamily="34" charset="0"/>
              </a:rPr>
              <a:t>chuẩn kết nối đa dụng</a:t>
            </a:r>
            <a:r>
              <a:rPr lang="en-US" sz="2000">
                <a:latin typeface="Arial" panose="020B0604020202020204" pitchFamily="34" charset="0"/>
                <a:cs typeface="Arial" panose="020B0604020202020204" pitchFamily="34" charset="0"/>
              </a:rPr>
              <a:t> trên thiết bị điện tử. USB là chuẩn cổng kết nối cắm và sử dụng (kết nối và ngắt các thiết bị mà không cần khởi động lại hệ thống</a:t>
            </a:r>
            <a:r>
              <a:rPr lang="en-US" sz="2000" smtClean="0">
                <a:latin typeface="Arial" panose="020B0604020202020204" pitchFamily="34" charset="0"/>
                <a:cs typeface="Arial" panose="020B0604020202020204" pitchFamily="34" charset="0"/>
              </a:rPr>
              <a:t>). Chuẩn </a:t>
            </a:r>
            <a:r>
              <a:rPr lang="en-US" sz="2000">
                <a:latin typeface="Arial" panose="020B0604020202020204" pitchFamily="34" charset="0"/>
                <a:cs typeface="Arial" panose="020B0604020202020204" pitchFamily="34" charset="0"/>
              </a:rPr>
              <a:t>USB ra đời vào năm 1996 do tổ chức USB Implementer Forum gồm tập hợp các công ty nghiên cứu, phát triển về USB.</a:t>
            </a:r>
            <a:r>
              <a:rPr lang="en-US" sz="2000" smtClean="0">
                <a:latin typeface="Arial" panose="020B0604020202020204" pitchFamily="34" charset="0"/>
                <a:cs typeface="Arial" panose="020B0604020202020204" pitchFamily="34" charset="0"/>
              </a:rPr>
              <a:t> </a:t>
            </a:r>
            <a:endParaRPr lang="en-US" sz="2000">
              <a:latin typeface="Arial" panose="020B0604020202020204" pitchFamily="34" charset="0"/>
              <a:cs typeface="Arial" panose="020B0604020202020204" pitchFamily="34" charset="0"/>
            </a:endParaRPr>
          </a:p>
        </p:txBody>
      </p:sp>
      <p:sp>
        <p:nvSpPr>
          <p:cNvPr id="7" name="TextBox 6"/>
          <p:cNvSpPr txBox="1"/>
          <p:nvPr/>
        </p:nvSpPr>
        <p:spPr>
          <a:xfrm>
            <a:off x="4125371" y="5285688"/>
            <a:ext cx="3941162" cy="430887"/>
          </a:xfrm>
          <a:prstGeom prst="rect">
            <a:avLst/>
          </a:prstGeom>
          <a:noFill/>
        </p:spPr>
        <p:txBody>
          <a:bodyPr wrap="square" rtlCol="0">
            <a:spAutoFit/>
          </a:bodyPr>
          <a:lstStyle/>
          <a:p>
            <a:pPr algn="ctr"/>
            <a:r>
              <a:rPr lang="en-US" sz="2200" b="1" smtClean="0">
                <a:latin typeface="Arial" panose="020B0604020202020204" pitchFamily="34" charset="0"/>
                <a:cs typeface="Arial" panose="020B0604020202020204" pitchFamily="34" charset="0"/>
              </a:rPr>
              <a:t>USB là gì ?</a:t>
            </a:r>
            <a:endParaRPr lang="en-US" sz="2200" b="1">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371" y="2647955"/>
            <a:ext cx="3941161" cy="2230847"/>
          </a:xfrm>
          <a:prstGeom prst="rect">
            <a:avLst/>
          </a:prstGeom>
        </p:spPr>
      </p:pic>
    </p:spTree>
    <p:extLst>
      <p:ext uri="{BB962C8B-B14F-4D97-AF65-F5344CB8AC3E}">
        <p14:creationId xmlns:p14="http://schemas.microsoft.com/office/powerpoint/2010/main" val="10004569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919A483-5A4E-4EC9-B7B7-520120F1F8B5}"/>
              </a:ext>
            </a:extLst>
          </p:cNvPr>
          <p:cNvSpPr/>
          <p:nvPr/>
        </p:nvSpPr>
        <p:spPr>
          <a:xfrm>
            <a:off x="-11392" y="0"/>
            <a:ext cx="12191905"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ình chữ nhật 4">
            <a:extLst>
              <a:ext uri="{FF2B5EF4-FFF2-40B4-BE49-F238E27FC236}">
                <a16:creationId xmlns:a16="http://schemas.microsoft.com/office/drawing/2014/main" id="{F2D57CDC-04D2-40FD-979D-9CD218723264}"/>
              </a:ext>
            </a:extLst>
          </p:cNvPr>
          <p:cNvSpPr/>
          <p:nvPr/>
        </p:nvSpPr>
        <p:spPr>
          <a:xfrm>
            <a:off x="11628583" y="1458830"/>
            <a:ext cx="551930" cy="1905001"/>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ADB8C300-3DC3-411E-86B6-D25DFB5CF252}"/>
              </a:ext>
            </a:extLst>
          </p:cNvPr>
          <p:cNvSpPr/>
          <p:nvPr/>
        </p:nvSpPr>
        <p:spPr>
          <a:xfrm>
            <a:off x="11639975" y="3365501"/>
            <a:ext cx="551930" cy="179069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BF3E3E4F-C4AB-4AF4-8ADD-463D71946B4D}"/>
              </a:ext>
            </a:extLst>
          </p:cNvPr>
          <p:cNvSpPr/>
          <p:nvPr/>
        </p:nvSpPr>
        <p:spPr>
          <a:xfrm>
            <a:off x="11628583" y="5156200"/>
            <a:ext cx="587270" cy="17001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a:off x="424871" y="185915"/>
            <a:ext cx="11691123"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1: Chuẩn kết nối USB</a:t>
            </a:r>
            <a:endParaRPr lang="en-US" sz="3600">
              <a:solidFill>
                <a:schemeClr val="bg1"/>
              </a:solidFill>
              <a:latin typeface="Arial" panose="020B0604020202020204" pitchFamily="34" charset="0"/>
              <a:cs typeface="Arial" panose="020B0604020202020204" pitchFamily="34" charset="0"/>
            </a:endParaRPr>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1083963" y="2211274"/>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1083962" y="4062265"/>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18" name="Hộp Văn bản 17">
            <a:extLst>
              <a:ext uri="{FF2B5EF4-FFF2-40B4-BE49-F238E27FC236}">
                <a16:creationId xmlns:a16="http://schemas.microsoft.com/office/drawing/2014/main" id="{BBD1F686-8464-4510-AC0A-AF054D9756C3}"/>
              </a:ext>
            </a:extLst>
          </p:cNvPr>
          <p:cNvSpPr txBox="1"/>
          <p:nvPr/>
        </p:nvSpPr>
        <p:spPr>
          <a:xfrm rot="16200000">
            <a:off x="11083963" y="5824297"/>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4</a:t>
            </a:r>
          </a:p>
        </p:txBody>
      </p:sp>
      <p:sp>
        <p:nvSpPr>
          <p:cNvPr id="3" name="TextBox 2"/>
          <p:cNvSpPr txBox="1"/>
          <p:nvPr/>
        </p:nvSpPr>
        <p:spPr>
          <a:xfrm>
            <a:off x="424871" y="883442"/>
            <a:ext cx="11139195" cy="1477328"/>
          </a:xfrm>
          <a:prstGeom prst="rect">
            <a:avLst/>
          </a:prstGeom>
          <a:noFill/>
        </p:spPr>
        <p:txBody>
          <a:bodyPr wrap="square" rtlCol="0">
            <a:spAutoFit/>
          </a:bodyPr>
          <a:lstStyle/>
          <a:p>
            <a:r>
              <a:rPr lang="en-US" smtClean="0">
                <a:latin typeface="Arial" panose="020B0604020202020204" pitchFamily="34" charset="0"/>
                <a:cs typeface="Arial" panose="020B0604020202020204" pitchFamily="34" charset="0"/>
              </a:rPr>
              <a:t>* Tính năng của USB: </a:t>
            </a:r>
            <a:r>
              <a:rPr lang="vi-VN">
                <a:latin typeface="Arial" panose="020B0604020202020204" pitchFamily="34" charset="0"/>
                <a:cs typeface="Arial" panose="020B0604020202020204" pitchFamily="34" charset="0"/>
              </a:rPr>
              <a:t>Có công dụng </a:t>
            </a:r>
            <a:r>
              <a:rPr lang="vi-VN" b="1">
                <a:latin typeface="Arial" panose="020B0604020202020204" pitchFamily="34" charset="0"/>
                <a:cs typeface="Arial" panose="020B0604020202020204" pitchFamily="34" charset="0"/>
              </a:rPr>
              <a:t>truyền tải dữ liệu </a:t>
            </a:r>
            <a:r>
              <a:rPr lang="vi-VN">
                <a:latin typeface="Arial" panose="020B0604020202020204" pitchFamily="34" charset="0"/>
                <a:cs typeface="Arial" panose="020B0604020202020204" pitchFamily="34" charset="0"/>
              </a:rPr>
              <a:t>thông qua cổng và dây kết nối USB tương thích, tốc độ truyền dữ liệu tăng dần theo thế hệ USB.</a:t>
            </a:r>
          </a:p>
          <a:p>
            <a:r>
              <a:rPr lang="en-US" smtClean="0">
                <a:latin typeface="Arial" panose="020B0604020202020204" pitchFamily="34" charset="0"/>
                <a:cs typeface="Arial" panose="020B0604020202020204" pitchFamily="34" charset="0"/>
              </a:rPr>
              <a:t>* </a:t>
            </a:r>
            <a:r>
              <a:rPr lang="vi-VN" smtClean="0">
                <a:latin typeface="Arial" panose="020B0604020202020204" pitchFamily="34" charset="0"/>
                <a:cs typeface="Arial" panose="020B0604020202020204" pitchFamily="34" charset="0"/>
              </a:rPr>
              <a:t>Khả </a:t>
            </a:r>
            <a:r>
              <a:rPr lang="vi-VN">
                <a:latin typeface="Arial" panose="020B0604020202020204" pitchFamily="34" charset="0"/>
                <a:cs typeface="Arial" panose="020B0604020202020204" pitchFamily="34" charset="0"/>
              </a:rPr>
              <a:t>năng </a:t>
            </a:r>
            <a:r>
              <a:rPr lang="vi-VN" b="1">
                <a:latin typeface="Arial" panose="020B0604020202020204" pitchFamily="34" charset="0"/>
                <a:cs typeface="Arial" panose="020B0604020202020204" pitchFamily="34" charset="0"/>
              </a:rPr>
              <a:t>truyền điện</a:t>
            </a:r>
            <a:r>
              <a:rPr lang="vi-VN">
                <a:latin typeface="Arial" panose="020B0604020202020204" pitchFamily="34" charset="0"/>
                <a:cs typeface="Arial" panose="020B0604020202020204" pitchFamily="34" charset="0"/>
              </a:rPr>
              <a:t> cho các thiết bị, như sạc laptop từ điện </a:t>
            </a:r>
            <a:r>
              <a:rPr lang="vi-VN" smtClean="0">
                <a:latin typeface="Arial" panose="020B0604020202020204" pitchFamily="34" charset="0"/>
                <a:cs typeface="Arial" panose="020B0604020202020204" pitchFamily="34" charset="0"/>
              </a:rPr>
              <a:t>thoạ</a:t>
            </a:r>
            <a:r>
              <a:rPr lang="en-US" smtClean="0">
                <a:latin typeface="Arial" panose="020B0604020202020204" pitchFamily="34" charset="0"/>
                <a:cs typeface="Arial" panose="020B0604020202020204" pitchFamily="34" charset="0"/>
              </a:rPr>
              <a:t>i,..</a:t>
            </a:r>
            <a:r>
              <a:rPr lang="vi-VN" smtClean="0">
                <a:latin typeface="Arial" panose="020B0604020202020204" pitchFamily="34" charset="0"/>
                <a:cs typeface="Arial" panose="020B0604020202020204" pitchFamily="34" charset="0"/>
              </a:rPr>
              <a:t>.</a:t>
            </a:r>
            <a:endParaRPr lang="vi-VN">
              <a:latin typeface="Arial" panose="020B0604020202020204" pitchFamily="34" charset="0"/>
              <a:cs typeface="Arial" panose="020B0604020202020204" pitchFamily="34" charset="0"/>
            </a:endParaRPr>
          </a:p>
          <a:p>
            <a:r>
              <a:rPr lang="en-US" smtClean="0">
                <a:latin typeface="Arial" panose="020B0604020202020204" pitchFamily="34" charset="0"/>
                <a:cs typeface="Arial" panose="020B0604020202020204" pitchFamily="34" charset="0"/>
              </a:rPr>
              <a:t>* </a:t>
            </a:r>
            <a:r>
              <a:rPr lang="vi-VN" smtClean="0">
                <a:latin typeface="Arial" panose="020B0604020202020204" pitchFamily="34" charset="0"/>
                <a:cs typeface="Arial" panose="020B0604020202020204" pitchFamily="34" charset="0"/>
              </a:rPr>
              <a:t>Khả </a:t>
            </a:r>
            <a:r>
              <a:rPr lang="vi-VN">
                <a:latin typeface="Arial" panose="020B0604020202020204" pitchFamily="34" charset="0"/>
                <a:cs typeface="Arial" panose="020B0604020202020204" pitchFamily="34" charset="0"/>
              </a:rPr>
              <a:t>năng </a:t>
            </a:r>
            <a:r>
              <a:rPr lang="vi-VN" b="1">
                <a:latin typeface="Arial" panose="020B0604020202020204" pitchFamily="34" charset="0"/>
                <a:cs typeface="Arial" panose="020B0604020202020204" pitchFamily="34" charset="0"/>
              </a:rPr>
              <a:t>kết nối</a:t>
            </a:r>
            <a:r>
              <a:rPr lang="vi-VN">
                <a:latin typeface="Arial" panose="020B0604020202020204" pitchFamily="34" charset="0"/>
                <a:cs typeface="Arial" panose="020B0604020202020204" pitchFamily="34" charset="0"/>
              </a:rPr>
              <a:t> với các thiết bị ngoại vi như </a:t>
            </a:r>
            <a:r>
              <a:rPr lang="vi-VN" b="1">
                <a:latin typeface="Arial" panose="020B0604020202020204" pitchFamily="34" charset="0"/>
                <a:cs typeface="Arial" panose="020B0604020202020204" pitchFamily="34" charset="0"/>
              </a:rPr>
              <a:t>chuột</a:t>
            </a:r>
            <a:r>
              <a:rPr lang="vi-VN">
                <a:latin typeface="Arial" panose="020B0604020202020204" pitchFamily="34" charset="0"/>
                <a:cs typeface="Arial" panose="020B0604020202020204" pitchFamily="34" charset="0"/>
              </a:rPr>
              <a:t>, </a:t>
            </a:r>
            <a:r>
              <a:rPr lang="vi-VN" b="1">
                <a:latin typeface="Arial" panose="020B0604020202020204" pitchFamily="34" charset="0"/>
                <a:cs typeface="Arial" panose="020B0604020202020204" pitchFamily="34" charset="0"/>
              </a:rPr>
              <a:t>bàn phím</a:t>
            </a:r>
            <a:r>
              <a:rPr lang="vi-VN">
                <a:latin typeface="Arial" panose="020B0604020202020204" pitchFamily="34" charset="0"/>
                <a:cs typeface="Arial" panose="020B0604020202020204" pitchFamily="34" charset="0"/>
              </a:rPr>
              <a:t>, </a:t>
            </a:r>
            <a:r>
              <a:rPr lang="vi-VN" b="1">
                <a:latin typeface="Arial" panose="020B0604020202020204" pitchFamily="34" charset="0"/>
                <a:cs typeface="Arial" panose="020B0604020202020204" pitchFamily="34" charset="0"/>
              </a:rPr>
              <a:t>ổ </a:t>
            </a:r>
            <a:r>
              <a:rPr lang="vi-VN" b="1" smtClean="0">
                <a:latin typeface="Arial" panose="020B0604020202020204" pitchFamily="34" charset="0"/>
                <a:cs typeface="Arial" panose="020B0604020202020204" pitchFamily="34" charset="0"/>
              </a:rPr>
              <a:t>cứn</a:t>
            </a:r>
            <a:r>
              <a:rPr lang="en-US" b="1">
                <a:latin typeface="Arial" panose="020B0604020202020204" pitchFamily="34" charset="0"/>
                <a:cs typeface="Arial" panose="020B0604020202020204" pitchFamily="34" charset="0"/>
              </a:rPr>
              <a:t>g</a:t>
            </a:r>
            <a:r>
              <a:rPr lang="vi-VN" b="1" smtClean="0">
                <a:latin typeface="Arial" panose="020B0604020202020204" pitchFamily="34" charset="0"/>
                <a:cs typeface="Arial" panose="020B0604020202020204" pitchFamily="34" charset="0"/>
              </a:rPr>
              <a:t> </a:t>
            </a:r>
            <a:r>
              <a:rPr lang="vi-VN" b="1">
                <a:latin typeface="Arial" panose="020B0604020202020204" pitchFamily="34" charset="0"/>
                <a:cs typeface="Arial" panose="020B0604020202020204" pitchFamily="34" charset="0"/>
              </a:rPr>
              <a:t>gắn </a:t>
            </a:r>
            <a:r>
              <a:rPr lang="vi-VN" b="1" smtClean="0">
                <a:latin typeface="Arial" panose="020B0604020202020204" pitchFamily="34" charset="0"/>
                <a:cs typeface="Arial" panose="020B0604020202020204" pitchFamily="34" charset="0"/>
              </a:rPr>
              <a:t>ngo</a:t>
            </a:r>
            <a:r>
              <a:rPr lang="en-US" b="1" smtClean="0">
                <a:latin typeface="Arial" panose="020B0604020202020204" pitchFamily="34" charset="0"/>
                <a:cs typeface="Arial" panose="020B0604020202020204" pitchFamily="34" charset="0"/>
              </a:rPr>
              <a:t>ài</a:t>
            </a:r>
            <a:r>
              <a:rPr lang="vi-VN" smtClean="0">
                <a:latin typeface="Arial" panose="020B0604020202020204" pitchFamily="34" charset="0"/>
                <a:cs typeface="Arial" panose="020B0604020202020204" pitchFamily="34" charset="0"/>
              </a:rPr>
              <a:t>.</a:t>
            </a:r>
            <a:endParaRPr lang="vi-VN">
              <a:latin typeface="Arial" panose="020B0604020202020204" pitchFamily="34" charset="0"/>
              <a:cs typeface="Arial" panose="020B0604020202020204" pitchFamily="34" charset="0"/>
            </a:endParaRPr>
          </a:p>
          <a:p>
            <a:r>
              <a:rPr lang="vi-VN">
                <a:latin typeface="Arial" panose="020B0604020202020204" pitchFamily="34" charset="0"/>
                <a:cs typeface="Arial" panose="020B0604020202020204" pitchFamily="34" charset="0"/>
              </a:rPr>
              <a:t>Có khả năng</a:t>
            </a:r>
            <a:r>
              <a:rPr lang="vi-VN" b="1">
                <a:latin typeface="Arial" panose="020B0604020202020204" pitchFamily="34" charset="0"/>
                <a:cs typeface="Arial" panose="020B0604020202020204" pitchFamily="34" charset="0"/>
              </a:rPr>
              <a:t> tương thích ngược</a:t>
            </a:r>
            <a:r>
              <a:rPr lang="vi-VN">
                <a:latin typeface="Arial" panose="020B0604020202020204" pitchFamily="34" charset="0"/>
                <a:cs typeface="Arial" panose="020B0604020202020204" pitchFamily="34" charset="0"/>
              </a:rPr>
              <a:t> với các đời </a:t>
            </a:r>
            <a:r>
              <a:rPr lang="vi-VN" smtClean="0">
                <a:latin typeface="Arial" panose="020B0604020202020204" pitchFamily="34" charset="0"/>
                <a:cs typeface="Arial" panose="020B0604020202020204" pitchFamily="34" charset="0"/>
              </a:rPr>
              <a:t>USB</a:t>
            </a:r>
            <a:r>
              <a:rPr lang="en-US" smtClean="0">
                <a:latin typeface="Arial" panose="020B0604020202020204" pitchFamily="34" charset="0"/>
                <a:cs typeface="Arial" panose="020B0604020202020204" pitchFamily="34" charset="0"/>
              </a:rPr>
              <a:t>.</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53" y="2512308"/>
            <a:ext cx="4554583" cy="2445722"/>
          </a:xfrm>
          <a:prstGeom prst="rect">
            <a:avLst/>
          </a:prstGeom>
        </p:spPr>
      </p:pic>
      <p:sp>
        <p:nvSpPr>
          <p:cNvPr id="8" name="TextBox 7"/>
          <p:cNvSpPr txBox="1"/>
          <p:nvPr/>
        </p:nvSpPr>
        <p:spPr>
          <a:xfrm>
            <a:off x="535552" y="5135386"/>
            <a:ext cx="4554583" cy="1200329"/>
          </a:xfrm>
          <a:prstGeom prst="rect">
            <a:avLst/>
          </a:prstGeom>
          <a:noFill/>
        </p:spPr>
        <p:txBody>
          <a:bodyPr wrap="square" rtlCol="0">
            <a:spAutoFit/>
          </a:bodyPr>
          <a:lstStyle/>
          <a:p>
            <a:r>
              <a:rPr lang="en-US" smtClean="0">
                <a:latin typeface="Arial" panose="020B0604020202020204" pitchFamily="34" charset="0"/>
                <a:cs typeface="Arial" panose="020B0604020202020204" pitchFamily="34" charset="0"/>
              </a:rPr>
              <a:t>USB 2.0: </a:t>
            </a:r>
            <a:r>
              <a:rPr lang="vi-VN">
                <a:latin typeface="Arial" panose="020B0604020202020204" pitchFamily="34" charset="0"/>
                <a:cs typeface="Arial" panose="020B0604020202020204" pitchFamily="34" charset="0"/>
              </a:rPr>
              <a:t>là chuẩn kết nối được giới thiệu vào năm </a:t>
            </a:r>
            <a:r>
              <a:rPr lang="vi-VN" smtClean="0">
                <a:latin typeface="Arial" panose="020B0604020202020204" pitchFamily="34" charset="0"/>
                <a:cs typeface="Arial" panose="020B0604020202020204" pitchFamily="34" charset="0"/>
              </a:rPr>
              <a:t>2000</a:t>
            </a:r>
            <a:r>
              <a:rPr lang="en-US" smtClean="0">
                <a:latin typeface="Arial" panose="020B0604020202020204" pitchFamily="34" charset="0"/>
                <a:cs typeface="Arial" panose="020B0604020202020204" pitchFamily="34" charset="0"/>
              </a:rPr>
              <a:t>, có tốc độ truyền dữ liệu khoảng 480 Mbps, </a:t>
            </a:r>
            <a:r>
              <a:rPr lang="vi-VN">
                <a:latin typeface="Arial" panose="020B0604020202020204" pitchFamily="34" charset="0"/>
                <a:cs typeface="Arial" panose="020B0604020202020204" pitchFamily="34" charset="0"/>
              </a:rPr>
              <a:t>chuẩn USB 2.0 thường có màu đen hoặc trắng ở đầu kết nối</a:t>
            </a:r>
            <a:endParaRPr lang="en-US">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680" y="2512308"/>
            <a:ext cx="4554583" cy="2445722"/>
          </a:xfrm>
          <a:prstGeom prst="rect">
            <a:avLst/>
          </a:prstGeom>
        </p:spPr>
      </p:pic>
      <p:sp>
        <p:nvSpPr>
          <p:cNvPr id="19" name="TextBox 18"/>
          <p:cNvSpPr txBox="1"/>
          <p:nvPr/>
        </p:nvSpPr>
        <p:spPr>
          <a:xfrm>
            <a:off x="6583680" y="5135386"/>
            <a:ext cx="4554583" cy="1477328"/>
          </a:xfrm>
          <a:prstGeom prst="rect">
            <a:avLst/>
          </a:prstGeom>
          <a:noFill/>
        </p:spPr>
        <p:txBody>
          <a:bodyPr wrap="square" rtlCol="0">
            <a:spAutoFit/>
          </a:bodyPr>
          <a:lstStyle/>
          <a:p>
            <a:r>
              <a:rPr lang="en-US" smtClean="0">
                <a:latin typeface="Arial" panose="020B0604020202020204" pitchFamily="34" charset="0"/>
                <a:cs typeface="Arial" panose="020B0604020202020204" pitchFamily="34" charset="0"/>
              </a:rPr>
              <a:t>USB 3.0: </a:t>
            </a:r>
            <a:r>
              <a:rPr lang="vi-VN" smtClean="0">
                <a:latin typeface="Arial" panose="020B0604020202020204" pitchFamily="34" charset="0"/>
                <a:cs typeface="Arial" panose="020B0604020202020204" pitchFamily="34" charset="0"/>
              </a:rPr>
              <a:t>là chuẩn kết nối được giới thiệu vào năm 20</a:t>
            </a:r>
            <a:r>
              <a:rPr lang="en-US" smtClean="0">
                <a:latin typeface="Arial" panose="020B0604020202020204" pitchFamily="34" charset="0"/>
                <a:cs typeface="Arial" panose="020B0604020202020204" pitchFamily="34" charset="0"/>
              </a:rPr>
              <a:t>12, có tốc độ truyền dữ liệu khoảng </a:t>
            </a:r>
            <a:r>
              <a:rPr lang="en-US" smtClean="0"/>
              <a:t>5 Gbps (625 Mbps)</a:t>
            </a:r>
            <a:r>
              <a:rPr lang="en-US" smtClean="0">
                <a:latin typeface="Arial" panose="020B0604020202020204" pitchFamily="34" charset="0"/>
                <a:cs typeface="Arial" panose="020B0604020202020204" pitchFamily="34" charset="0"/>
              </a:rPr>
              <a:t>, </a:t>
            </a:r>
            <a:r>
              <a:rPr lang="vi-VN" smtClean="0">
                <a:latin typeface="Arial" panose="020B0604020202020204" pitchFamily="34" charset="0"/>
                <a:cs typeface="Arial" panose="020B0604020202020204" pitchFamily="34" charset="0"/>
              </a:rPr>
              <a:t>chuẩn USB </a:t>
            </a:r>
            <a:r>
              <a:rPr lang="en-US" smtClean="0">
                <a:latin typeface="Arial" panose="020B0604020202020204" pitchFamily="34" charset="0"/>
                <a:cs typeface="Arial" panose="020B0604020202020204" pitchFamily="34" charset="0"/>
              </a:rPr>
              <a:t>3</a:t>
            </a:r>
            <a:r>
              <a:rPr lang="vi-VN" smtClean="0">
                <a:latin typeface="Arial" panose="020B0604020202020204" pitchFamily="34" charset="0"/>
                <a:cs typeface="Arial" panose="020B0604020202020204" pitchFamily="34" charset="0"/>
              </a:rPr>
              <a:t>.0 thường</a:t>
            </a:r>
            <a:r>
              <a:rPr lang="en-US" smtClean="0">
                <a:latin typeface="Arial" panose="020B0604020202020204" pitchFamily="34" charset="0"/>
                <a:cs typeface="Arial" panose="020B0604020202020204" pitchFamily="34" charset="0"/>
              </a:rPr>
              <a:t> được</a:t>
            </a:r>
            <a:r>
              <a:rPr lang="vi-VN" smtClean="0">
                <a:latin typeface="Arial" panose="020B0604020202020204" pitchFamily="34" charset="0"/>
                <a:cs typeface="Arial" panose="020B0604020202020204" pitchFamily="34" charset="0"/>
              </a:rPr>
              <a:t> </a:t>
            </a:r>
            <a:r>
              <a:rPr lang="en-US" smtClean="0"/>
              <a:t>phân biệt bằng việc tô xanh ở phần lõi nhựa của cổng kết nối</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112583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1919A483-5A4E-4EC9-B7B7-520120F1F8B5}"/>
              </a:ext>
            </a:extLst>
          </p:cNvPr>
          <p:cNvSpPr/>
          <p:nvPr/>
        </p:nvSpPr>
        <p:spPr>
          <a:xfrm>
            <a:off x="23948" y="20420"/>
            <a:ext cx="12191905" cy="6837580"/>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Hình chữ nhật 4">
            <a:extLst>
              <a:ext uri="{FF2B5EF4-FFF2-40B4-BE49-F238E27FC236}">
                <a16:creationId xmlns:a16="http://schemas.microsoft.com/office/drawing/2014/main" id="{F2D57CDC-04D2-40FD-979D-9CD218723264}"/>
              </a:ext>
            </a:extLst>
          </p:cNvPr>
          <p:cNvSpPr/>
          <p:nvPr/>
        </p:nvSpPr>
        <p:spPr>
          <a:xfrm>
            <a:off x="11628583" y="1458830"/>
            <a:ext cx="551930" cy="1905001"/>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ADB8C300-3DC3-411E-86B6-D25DFB5CF252}"/>
              </a:ext>
            </a:extLst>
          </p:cNvPr>
          <p:cNvSpPr/>
          <p:nvPr/>
        </p:nvSpPr>
        <p:spPr>
          <a:xfrm>
            <a:off x="11639975" y="3365501"/>
            <a:ext cx="551930" cy="179069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BF3E3E4F-C4AB-4AF4-8ADD-463D71946B4D}"/>
              </a:ext>
            </a:extLst>
          </p:cNvPr>
          <p:cNvSpPr/>
          <p:nvPr/>
        </p:nvSpPr>
        <p:spPr>
          <a:xfrm>
            <a:off x="11628583" y="5156200"/>
            <a:ext cx="587270" cy="17001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a:off x="424871" y="185915"/>
            <a:ext cx="11691123"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1: Chuẩn kết nối USB</a:t>
            </a:r>
            <a:endParaRPr lang="en-US" sz="3600">
              <a:solidFill>
                <a:schemeClr val="bg1"/>
              </a:solidFill>
              <a:latin typeface="Arial" panose="020B0604020202020204" pitchFamily="34" charset="0"/>
              <a:cs typeface="Arial" panose="020B0604020202020204" pitchFamily="34" charset="0"/>
            </a:endParaRPr>
          </a:p>
        </p:txBody>
      </p:sp>
      <p:sp>
        <p:nvSpPr>
          <p:cNvPr id="16" name="Hộp Văn bản 15">
            <a:extLst>
              <a:ext uri="{FF2B5EF4-FFF2-40B4-BE49-F238E27FC236}">
                <a16:creationId xmlns:a16="http://schemas.microsoft.com/office/drawing/2014/main" id="{309C413C-DF86-4A1D-A357-B13D193C24AB}"/>
              </a:ext>
            </a:extLst>
          </p:cNvPr>
          <p:cNvSpPr txBox="1"/>
          <p:nvPr/>
        </p:nvSpPr>
        <p:spPr>
          <a:xfrm rot="16200000">
            <a:off x="11083963" y="2211274"/>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2</a:t>
            </a:r>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1083962" y="4062265"/>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18" name="Hộp Văn bản 17">
            <a:extLst>
              <a:ext uri="{FF2B5EF4-FFF2-40B4-BE49-F238E27FC236}">
                <a16:creationId xmlns:a16="http://schemas.microsoft.com/office/drawing/2014/main" id="{BBD1F686-8464-4510-AC0A-AF054D9756C3}"/>
              </a:ext>
            </a:extLst>
          </p:cNvPr>
          <p:cNvSpPr txBox="1"/>
          <p:nvPr/>
        </p:nvSpPr>
        <p:spPr>
          <a:xfrm rot="16200000">
            <a:off x="11083963" y="5824297"/>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4</a:t>
            </a:r>
          </a:p>
        </p:txBody>
      </p:sp>
      <p:sp>
        <p:nvSpPr>
          <p:cNvPr id="8" name="TextBox 7"/>
          <p:cNvSpPr txBox="1"/>
          <p:nvPr/>
        </p:nvSpPr>
        <p:spPr>
          <a:xfrm>
            <a:off x="436021" y="5094298"/>
            <a:ext cx="4388527" cy="1323439"/>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Chuẩn kết nối USB 3.1 với </a:t>
            </a:r>
            <a:r>
              <a:rPr lang="en-US" sz="2000" b="1">
                <a:latin typeface="Arial" panose="020B0604020202020204" pitchFamily="34" charset="0"/>
                <a:cs typeface="Arial" panose="020B0604020202020204" pitchFamily="34" charset="0"/>
              </a:rPr>
              <a:t>tốc độ </a:t>
            </a:r>
            <a:r>
              <a:rPr lang="en-US" sz="2000">
                <a:latin typeface="Arial" panose="020B0604020202020204" pitchFamily="34" charset="0"/>
                <a:cs typeface="Arial" panose="020B0604020202020204" pitchFamily="34" charset="0"/>
              </a:rPr>
              <a:t>rất cao từ </a:t>
            </a:r>
            <a:r>
              <a:rPr lang="en-US" sz="2000" b="1">
                <a:latin typeface="Arial" panose="020B0604020202020204" pitchFamily="34" charset="0"/>
                <a:cs typeface="Arial" panose="020B0604020202020204" pitchFamily="34" charset="0"/>
              </a:rPr>
              <a:t>1.250 MB/s đến 2.500 MB/s.</a:t>
            </a: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a: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p:txBody>
      </p:sp>
      <p:sp>
        <p:nvSpPr>
          <p:cNvPr id="19" name="TextBox 18"/>
          <p:cNvSpPr txBox="1"/>
          <p:nvPr/>
        </p:nvSpPr>
        <p:spPr>
          <a:xfrm>
            <a:off x="6875212" y="5023818"/>
            <a:ext cx="4399678" cy="1323439"/>
          </a:xfrm>
          <a:prstGeom prst="rect">
            <a:avLst/>
          </a:prstGeom>
          <a:noFill/>
        </p:spPr>
        <p:txBody>
          <a:bodyPr wrap="square" rtlCol="0">
            <a:spAutoFit/>
          </a:bodyPr>
          <a:lstStyle/>
          <a:p>
            <a:r>
              <a:rPr lang="en-US" sz="2000" smtClean="0">
                <a:latin typeface="Arial" panose="020B0604020202020204" pitchFamily="34" charset="0"/>
                <a:cs typeface="Arial" panose="020B0604020202020204" pitchFamily="34" charset="0"/>
              </a:rPr>
              <a:t>USB 3.2 </a:t>
            </a:r>
            <a:r>
              <a:rPr lang="vi-VN" sz="2000" smtClean="0">
                <a:latin typeface="Arial" panose="020B0604020202020204" pitchFamily="34" charset="0"/>
                <a:cs typeface="Arial" panose="020B0604020202020204" pitchFamily="34" charset="0"/>
              </a:rPr>
              <a:t>có</a:t>
            </a:r>
            <a:r>
              <a:rPr lang="vi-VN" sz="2000" b="1">
                <a:latin typeface="Arial" panose="020B0604020202020204" pitchFamily="34" charset="0"/>
                <a:cs typeface="Arial" panose="020B0604020202020204" pitchFamily="34" charset="0"/>
              </a:rPr>
              <a:t> tốc độ truyền tải lên đến 20 Gbps</a:t>
            </a:r>
            <a:r>
              <a:rPr lang="vi-VN" sz="2000">
                <a:latin typeface="Arial" panose="020B0604020202020204" pitchFamily="34" charset="0"/>
                <a:cs typeface="Arial" panose="020B0604020202020204" pitchFamily="34" charset="0"/>
              </a:rPr>
              <a:t>, cao hơn so với USB 3.1 là 10 Gbps nhưng lại thấp hơn so với 40 Gbps của </a:t>
            </a:r>
            <a:r>
              <a:rPr lang="vi-VN" sz="2000" b="1">
                <a:latin typeface="Arial" panose="020B0604020202020204" pitchFamily="34" charset="0"/>
                <a:cs typeface="Arial" panose="020B0604020202020204" pitchFamily="34" charset="0"/>
              </a:rPr>
              <a:t>thunderbolt</a:t>
            </a:r>
            <a:endParaRPr lang="en-US" sz="2000" b="1">
              <a:latin typeface="Arial" panose="020B0604020202020204" pitchFamily="34" charset="0"/>
              <a:cs typeface="Arial" panose="020B0604020202020204" pitchFamily="34" charset="0"/>
            </a:endParaRPr>
          </a:p>
        </p:txBody>
      </p:sp>
      <p:sp>
        <p:nvSpPr>
          <p:cNvPr id="6" name="TextBox 5"/>
          <p:cNvSpPr txBox="1"/>
          <p:nvPr/>
        </p:nvSpPr>
        <p:spPr>
          <a:xfrm>
            <a:off x="424871" y="996992"/>
            <a:ext cx="11203712" cy="430887"/>
          </a:xfrm>
          <a:prstGeom prst="rect">
            <a:avLst/>
          </a:prstGeom>
          <a:noFill/>
        </p:spPr>
        <p:txBody>
          <a:bodyPr wrap="square" rtlCol="0">
            <a:spAutoFit/>
          </a:bodyPr>
          <a:lstStyle/>
          <a:p>
            <a:r>
              <a:rPr lang="en-US" sz="2200" smtClean="0">
                <a:latin typeface="Arial" panose="020B0604020202020204" pitchFamily="34" charset="0"/>
                <a:cs typeface="Arial" panose="020B0604020202020204" pitchFamily="34" charset="0"/>
              </a:rPr>
              <a:t>Các chuẩn kết nối USB khác</a:t>
            </a:r>
            <a:endParaRPr lang="en-US" sz="220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71" y="1990782"/>
            <a:ext cx="4399678" cy="289685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212" y="1981914"/>
            <a:ext cx="4399678" cy="2896855"/>
          </a:xfrm>
          <a:prstGeom prst="rect">
            <a:avLst/>
          </a:prstGeom>
        </p:spPr>
      </p:pic>
    </p:spTree>
    <p:extLst>
      <p:ext uri="{BB962C8B-B14F-4D97-AF65-F5344CB8AC3E}">
        <p14:creationId xmlns:p14="http://schemas.microsoft.com/office/powerpoint/2010/main" val="15652520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ình chữ nhật 4">
            <a:extLst>
              <a:ext uri="{FF2B5EF4-FFF2-40B4-BE49-F238E27FC236}">
                <a16:creationId xmlns:a16="http://schemas.microsoft.com/office/drawing/2014/main" id="{F2D57CDC-04D2-40FD-979D-9CD218723264}"/>
              </a:ext>
            </a:extLst>
          </p:cNvPr>
          <p:cNvSpPr/>
          <p:nvPr/>
        </p:nvSpPr>
        <p:spPr>
          <a:xfrm>
            <a:off x="-23948" y="0"/>
            <a:ext cx="12204461" cy="6856330"/>
          </a:xfrm>
          <a:prstGeom prst="rect">
            <a:avLst/>
          </a:prstGeom>
          <a:solidFill>
            <a:srgbClr val="E9423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ADB8C300-3DC3-411E-86B6-D25DFB5CF252}"/>
              </a:ext>
            </a:extLst>
          </p:cNvPr>
          <p:cNvSpPr/>
          <p:nvPr/>
        </p:nvSpPr>
        <p:spPr>
          <a:xfrm>
            <a:off x="11639975" y="3365501"/>
            <a:ext cx="551930" cy="1790699"/>
          </a:xfrm>
          <a:prstGeom prst="rect">
            <a:avLst/>
          </a:prstGeom>
          <a:solidFill>
            <a:srgbClr val="EAAE0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ình chữ nhật 13">
            <a:extLst>
              <a:ext uri="{FF2B5EF4-FFF2-40B4-BE49-F238E27FC236}">
                <a16:creationId xmlns:a16="http://schemas.microsoft.com/office/drawing/2014/main" id="{BF3E3E4F-C4AB-4AF4-8ADD-463D71946B4D}"/>
              </a:ext>
            </a:extLst>
          </p:cNvPr>
          <p:cNvSpPr/>
          <p:nvPr/>
        </p:nvSpPr>
        <p:spPr>
          <a:xfrm>
            <a:off x="11628583" y="5156200"/>
            <a:ext cx="587270" cy="1700130"/>
          </a:xfrm>
          <a:prstGeom prst="rect">
            <a:avLst/>
          </a:prstGeom>
          <a:solidFill>
            <a:srgbClr val="33A95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ộp Văn bản 15">
            <a:extLst>
              <a:ext uri="{FF2B5EF4-FFF2-40B4-BE49-F238E27FC236}">
                <a16:creationId xmlns:a16="http://schemas.microsoft.com/office/drawing/2014/main" id="{309C413C-DF86-4A1D-A357-B13D193C24AB}"/>
              </a:ext>
            </a:extLst>
          </p:cNvPr>
          <p:cNvSpPr txBox="1"/>
          <p:nvPr/>
        </p:nvSpPr>
        <p:spPr>
          <a:xfrm>
            <a:off x="-23948" y="228839"/>
            <a:ext cx="11555537" cy="646331"/>
          </a:xfrm>
          <a:prstGeom prst="rect">
            <a:avLst/>
          </a:prstGeom>
          <a:noFill/>
        </p:spPr>
        <p:txBody>
          <a:bodyPr wrap="square" rtlCol="0">
            <a:spAutoFit/>
          </a:bodyPr>
          <a:lstStyle/>
          <a:p>
            <a:pPr algn="ctr"/>
            <a:r>
              <a:rPr lang="en-US" sz="3600">
                <a:solidFill>
                  <a:schemeClr val="bg1"/>
                </a:solidFill>
                <a:latin typeface="Arial" panose="020B0604020202020204" pitchFamily="34" charset="0"/>
                <a:cs typeface="Arial" panose="020B0604020202020204" pitchFamily="34" charset="0"/>
              </a:rPr>
              <a:t>Nội dung </a:t>
            </a:r>
            <a:r>
              <a:rPr lang="en-US" sz="3600" smtClean="0">
                <a:solidFill>
                  <a:schemeClr val="bg1"/>
                </a:solidFill>
                <a:latin typeface="Arial" panose="020B0604020202020204" pitchFamily="34" charset="0"/>
                <a:cs typeface="Arial" panose="020B0604020202020204" pitchFamily="34" charset="0"/>
              </a:rPr>
              <a:t>2: Chuẩn kết nối FireWire</a:t>
            </a:r>
            <a:endParaRPr lang="en-US" sz="3600">
              <a:solidFill>
                <a:schemeClr val="bg1"/>
              </a:solidFill>
              <a:latin typeface="Arial" panose="020B0604020202020204" pitchFamily="34" charset="0"/>
              <a:cs typeface="Arial" panose="020B0604020202020204" pitchFamily="34" charset="0"/>
            </a:endParaRPr>
          </a:p>
        </p:txBody>
      </p:sp>
      <p:sp>
        <p:nvSpPr>
          <p:cNvPr id="17" name="Hộp Văn bản 16">
            <a:extLst>
              <a:ext uri="{FF2B5EF4-FFF2-40B4-BE49-F238E27FC236}">
                <a16:creationId xmlns:a16="http://schemas.microsoft.com/office/drawing/2014/main" id="{991C25B7-0243-41A6-84AB-9A1C4B9B112E}"/>
              </a:ext>
            </a:extLst>
          </p:cNvPr>
          <p:cNvSpPr txBox="1"/>
          <p:nvPr/>
        </p:nvSpPr>
        <p:spPr>
          <a:xfrm rot="16200000">
            <a:off x="11083962" y="4062265"/>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3</a:t>
            </a:r>
          </a:p>
        </p:txBody>
      </p:sp>
      <p:sp>
        <p:nvSpPr>
          <p:cNvPr id="18" name="Hộp Văn bản 17">
            <a:extLst>
              <a:ext uri="{FF2B5EF4-FFF2-40B4-BE49-F238E27FC236}">
                <a16:creationId xmlns:a16="http://schemas.microsoft.com/office/drawing/2014/main" id="{BBD1F686-8464-4510-AC0A-AF054D9756C3}"/>
              </a:ext>
            </a:extLst>
          </p:cNvPr>
          <p:cNvSpPr txBox="1"/>
          <p:nvPr/>
        </p:nvSpPr>
        <p:spPr>
          <a:xfrm rot="16200000">
            <a:off x="11083963" y="5824297"/>
            <a:ext cx="1663955" cy="400110"/>
          </a:xfrm>
          <a:prstGeom prst="rect">
            <a:avLst/>
          </a:prstGeom>
          <a:noFill/>
        </p:spPr>
        <p:txBody>
          <a:bodyPr wrap="square" rtlCol="0">
            <a:spAutoFit/>
          </a:bodyPr>
          <a:lstStyle/>
          <a:p>
            <a:pPr algn="ctr"/>
            <a:r>
              <a:rPr lang="en-US" sz="2000">
                <a:solidFill>
                  <a:schemeClr val="bg1"/>
                </a:solidFill>
                <a:latin typeface="Arial" panose="020B0604020202020204" pitchFamily="34" charset="0"/>
                <a:cs typeface="Arial" panose="020B0604020202020204" pitchFamily="34" charset="0"/>
              </a:rPr>
              <a:t>Nội dung 4</a:t>
            </a:r>
          </a:p>
        </p:txBody>
      </p:sp>
      <p:sp>
        <p:nvSpPr>
          <p:cNvPr id="4" name="Hình chữ nhật 3">
            <a:extLst>
              <a:ext uri="{FF2B5EF4-FFF2-40B4-BE49-F238E27FC236}">
                <a16:creationId xmlns:a16="http://schemas.microsoft.com/office/drawing/2014/main" id="{1919A483-5A4E-4EC9-B7B7-520120F1F8B5}"/>
              </a:ext>
            </a:extLst>
          </p:cNvPr>
          <p:cNvSpPr/>
          <p:nvPr/>
        </p:nvSpPr>
        <p:spPr>
          <a:xfrm>
            <a:off x="11628583" y="0"/>
            <a:ext cx="563322" cy="1543177"/>
          </a:xfrm>
          <a:prstGeom prst="rect">
            <a:avLst/>
          </a:prstGeom>
          <a:solidFill>
            <a:srgbClr val="4084F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1">
            <a:extLst>
              <a:ext uri="{FF2B5EF4-FFF2-40B4-BE49-F238E27FC236}">
                <a16:creationId xmlns:a16="http://schemas.microsoft.com/office/drawing/2014/main" id="{531EC2D3-3924-4E4B-B3FD-D31A6BC377D0}"/>
              </a:ext>
            </a:extLst>
          </p:cNvPr>
          <p:cNvSpPr txBox="1"/>
          <p:nvPr/>
        </p:nvSpPr>
        <p:spPr>
          <a:xfrm rot="16200000">
            <a:off x="10427808" y="-226148"/>
            <a:ext cx="2964873"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Nội dung 1</a:t>
            </a:r>
          </a:p>
        </p:txBody>
      </p:sp>
      <p:sp>
        <p:nvSpPr>
          <p:cNvPr id="10" name="TextBox 9"/>
          <p:cNvSpPr txBox="1"/>
          <p:nvPr/>
        </p:nvSpPr>
        <p:spPr>
          <a:xfrm>
            <a:off x="189740" y="1010195"/>
            <a:ext cx="10685417" cy="1015663"/>
          </a:xfrm>
          <a:prstGeom prst="rect">
            <a:avLst/>
          </a:prstGeom>
          <a:noFill/>
        </p:spPr>
        <p:txBody>
          <a:bodyPr wrap="square" rtlCol="0">
            <a:spAutoFit/>
          </a:bodyPr>
          <a:lstStyle/>
          <a:p>
            <a:r>
              <a:rPr lang="en-US" sz="2000" smtClean="0">
                <a:latin typeface="Arial" panose="020B0604020202020204" pitchFamily="34" charset="0"/>
                <a:cs typeface="Arial" panose="020B0604020202020204" pitchFamily="34" charset="0"/>
              </a:rPr>
              <a:t>Khái niệm về FireWire: </a:t>
            </a:r>
            <a:r>
              <a:rPr lang="vi-VN" sz="2000">
                <a:latin typeface="Arial" panose="020B0604020202020204" pitchFamily="34" charset="0"/>
                <a:cs typeface="Arial" panose="020B0604020202020204" pitchFamily="34" charset="0"/>
              </a:rPr>
              <a:t>IEEE 1394, thường được gọi là FireWire, là kiểu </a:t>
            </a:r>
            <a:r>
              <a:rPr lang="vi-VN" sz="2000" b="1">
                <a:latin typeface="Arial" panose="020B0604020202020204" pitchFamily="34" charset="0"/>
                <a:cs typeface="Arial" panose="020B0604020202020204" pitchFamily="34" charset="0"/>
              </a:rPr>
              <a:t>kết nối tiêu chuẩn </a:t>
            </a:r>
            <a:r>
              <a:rPr lang="vi-VN" sz="2000">
                <a:latin typeface="Arial" panose="020B0604020202020204" pitchFamily="34" charset="0"/>
                <a:cs typeface="Arial" panose="020B0604020202020204" pitchFamily="34" charset="0"/>
              </a:rPr>
              <a:t>cho nhiều loại thiết bị điện tử khác nhau, như </a:t>
            </a:r>
            <a:r>
              <a:rPr lang="vi-VN" sz="2000" b="1">
                <a:latin typeface="Arial" panose="020B0604020202020204" pitchFamily="34" charset="0"/>
                <a:cs typeface="Arial" panose="020B0604020202020204" pitchFamily="34" charset="0"/>
              </a:rPr>
              <a:t>máy quay video kỹ thuật số</a:t>
            </a:r>
            <a:r>
              <a:rPr lang="vi-VN" sz="2000">
                <a:latin typeface="Arial" panose="020B0604020202020204" pitchFamily="34" charset="0"/>
                <a:cs typeface="Arial" panose="020B0604020202020204" pitchFamily="34" charset="0"/>
              </a:rPr>
              <a:t>, một số </a:t>
            </a:r>
            <a:r>
              <a:rPr lang="vi-VN" sz="2000" b="1">
                <a:latin typeface="Arial" panose="020B0604020202020204" pitchFamily="34" charset="0"/>
                <a:cs typeface="Arial" panose="020B0604020202020204" pitchFamily="34" charset="0"/>
              </a:rPr>
              <a:t>máy in </a:t>
            </a:r>
            <a:r>
              <a:rPr lang="vi-VN" sz="2000">
                <a:latin typeface="Arial" panose="020B0604020202020204" pitchFamily="34" charset="0"/>
                <a:cs typeface="Arial" panose="020B0604020202020204" pitchFamily="34" charset="0"/>
              </a:rPr>
              <a:t>và </a:t>
            </a:r>
            <a:r>
              <a:rPr lang="vi-VN" sz="2000" b="1">
                <a:latin typeface="Arial" panose="020B0604020202020204" pitchFamily="34" charset="0"/>
                <a:cs typeface="Arial" panose="020B0604020202020204" pitchFamily="34" charset="0"/>
              </a:rPr>
              <a:t>máy scan</a:t>
            </a:r>
            <a:r>
              <a:rPr lang="vi-VN" sz="2000">
                <a:latin typeface="Arial" panose="020B0604020202020204" pitchFamily="34" charset="0"/>
                <a:cs typeface="Arial" panose="020B0604020202020204" pitchFamily="34" charset="0"/>
              </a:rPr>
              <a:t>, </a:t>
            </a:r>
            <a:r>
              <a:rPr lang="vi-VN" sz="2000" b="1">
                <a:latin typeface="Arial" panose="020B0604020202020204" pitchFamily="34" charset="0"/>
                <a:cs typeface="Arial" panose="020B0604020202020204" pitchFamily="34" charset="0"/>
              </a:rPr>
              <a:t>ổ cứng ngoài</a:t>
            </a:r>
            <a:r>
              <a:rPr lang="vi-VN" sz="2000">
                <a:latin typeface="Arial" panose="020B0604020202020204" pitchFamily="34" charset="0"/>
                <a:cs typeface="Arial" panose="020B0604020202020204" pitchFamily="34" charset="0"/>
              </a:rPr>
              <a:t> và </a:t>
            </a:r>
            <a:r>
              <a:rPr lang="vi-VN" sz="2000" b="1">
                <a:latin typeface="Arial" panose="020B0604020202020204" pitchFamily="34" charset="0"/>
                <a:cs typeface="Arial" panose="020B0604020202020204" pitchFamily="34" charset="0"/>
              </a:rPr>
              <a:t>các thiết bị ngoại vi khác</a:t>
            </a:r>
            <a:r>
              <a:rPr lang="vi-VN" sz="2000">
                <a:latin typeface="Arial" panose="020B0604020202020204" pitchFamily="34" charset="0"/>
                <a:cs typeface="Arial" panose="020B0604020202020204" pitchFamily="34" charset="0"/>
              </a:rPr>
              <a:t>.</a:t>
            </a:r>
            <a:endParaRPr lang="en-US" sz="2000">
              <a:latin typeface="Arial" panose="020B0604020202020204" pitchFamily="34" charset="0"/>
              <a:cs typeface="Arial" panose="020B0604020202020204" pitchFamily="34" charset="0"/>
            </a:endParaRPr>
          </a:p>
        </p:txBody>
      </p:sp>
      <p:sp>
        <p:nvSpPr>
          <p:cNvPr id="6" name="TextBox 5"/>
          <p:cNvSpPr txBox="1"/>
          <p:nvPr/>
        </p:nvSpPr>
        <p:spPr>
          <a:xfrm>
            <a:off x="4643475" y="5655020"/>
            <a:ext cx="2220686" cy="430887"/>
          </a:xfrm>
          <a:prstGeom prst="rect">
            <a:avLst/>
          </a:prstGeom>
          <a:noFill/>
        </p:spPr>
        <p:txBody>
          <a:bodyPr wrap="square" rtlCol="0">
            <a:spAutoFit/>
          </a:bodyPr>
          <a:lstStyle/>
          <a:p>
            <a:pPr algn="ctr"/>
            <a:r>
              <a:rPr lang="en-US" sz="2200" b="1" smtClean="0">
                <a:latin typeface="Arial" panose="020B0604020202020204" pitchFamily="34" charset="0"/>
                <a:cs typeface="Arial" panose="020B0604020202020204" pitchFamily="34" charset="0"/>
              </a:rPr>
              <a:t>FireWire là gì ?</a:t>
            </a:r>
            <a:endParaRPr lang="en-US" sz="2200" b="1">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7337" y="2465979"/>
            <a:ext cx="4632961" cy="2799541"/>
          </a:xfrm>
          <a:prstGeom prst="rect">
            <a:avLst/>
          </a:prstGeom>
        </p:spPr>
      </p:pic>
    </p:spTree>
    <p:extLst>
      <p:ext uri="{BB962C8B-B14F-4D97-AF65-F5344CB8AC3E}">
        <p14:creationId xmlns:p14="http://schemas.microsoft.com/office/powerpoint/2010/main" val="36149219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963</TotalTime>
  <Words>1208</Words>
  <Application>Microsoft Office PowerPoint</Application>
  <PresentationFormat>Widescreen</PresentationFormat>
  <Paragraphs>211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Admin</cp:lastModifiedBy>
  <cp:revision>37</cp:revision>
  <dcterms:created xsi:type="dcterms:W3CDTF">2021-09-29T12:28:40Z</dcterms:created>
  <dcterms:modified xsi:type="dcterms:W3CDTF">2023-11-05T18:03:43Z</dcterms:modified>
</cp:coreProperties>
</file>